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7" r:id="rId6"/>
    <p:sldId id="313" r:id="rId7"/>
    <p:sldId id="315" r:id="rId8"/>
    <p:sldId id="276" r:id="rId9"/>
    <p:sldId id="277" r:id="rId10"/>
    <p:sldId id="278" r:id="rId11"/>
    <p:sldId id="279" r:id="rId12"/>
    <p:sldId id="293" r:id="rId13"/>
    <p:sldId id="282" r:id="rId14"/>
    <p:sldId id="304" r:id="rId15"/>
    <p:sldId id="294" r:id="rId16"/>
    <p:sldId id="295" r:id="rId17"/>
    <p:sldId id="280" r:id="rId18"/>
    <p:sldId id="323" r:id="rId19"/>
    <p:sldId id="321" r:id="rId20"/>
    <p:sldId id="322" r:id="rId21"/>
    <p:sldId id="324" r:id="rId22"/>
    <p:sldId id="297" r:id="rId23"/>
    <p:sldId id="301" r:id="rId24"/>
    <p:sldId id="327" r:id="rId25"/>
    <p:sldId id="271" r:id="rId26"/>
    <p:sldId id="299" r:id="rId27"/>
    <p:sldId id="291" r:id="rId28"/>
    <p:sldId id="314" r:id="rId29"/>
    <p:sldId id="300" r:id="rId30"/>
    <p:sldId id="305" r:id="rId31"/>
    <p:sldId id="290" r:id="rId32"/>
    <p:sldId id="312" r:id="rId33"/>
    <p:sldId id="328" r:id="rId34"/>
    <p:sldId id="258" r:id="rId35"/>
    <p:sldId id="260"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87D67-5BA9-459B-B932-69E306F6A7F6}" v="298" dt="2024-09-18T21:48:26.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70450" autoAdjust="0"/>
  </p:normalViewPr>
  <p:slideViewPr>
    <p:cSldViewPr snapToGrid="0">
      <p:cViewPr varScale="1">
        <p:scale>
          <a:sx n="52" d="100"/>
          <a:sy n="52" d="100"/>
        </p:scale>
        <p:origin x="11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31818901825011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Population</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FD-4AC3-A866-15D9589877D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A9FD-4AC3-A866-15D9589877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7CD-489F-B2C7-6FB21FE66B7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7CD-489F-B2C7-6FB21FE66B71}"/>
              </c:ext>
            </c:extLst>
          </c:dPt>
          <c:dLbls>
            <c:dLbl>
              <c:idx val="0"/>
              <c:layout>
                <c:manualLayout>
                  <c:x val="8.9807994750121634E-2"/>
                  <c:y val="1.53797853308939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9FD-4AC3-A866-15D9589877D6}"/>
                </c:ext>
              </c:extLst>
            </c:dLbl>
            <c:dLbl>
              <c:idx val="1"/>
              <c:layout>
                <c:manualLayout>
                  <c:x val="1.0706264106794991E-2"/>
                  <c:y val="-0.1333320155343787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9FD-4AC3-A866-15D9589877D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Jewish</c:v>
                </c:pt>
                <c:pt idx="1">
                  <c:v>Other</c:v>
                </c:pt>
              </c:strCache>
            </c:strRef>
          </c:cat>
          <c:val>
            <c:numRef>
              <c:f>Sheet1!$B$2:$B$5</c:f>
              <c:numCache>
                <c:formatCode>General</c:formatCode>
                <c:ptCount val="4"/>
                <c:pt idx="0">
                  <c:v>2</c:v>
                </c:pt>
                <c:pt idx="1">
                  <c:v>98</c:v>
                </c:pt>
              </c:numCache>
            </c:numRef>
          </c:val>
          <c:extLst>
            <c:ext xmlns:c16="http://schemas.microsoft.com/office/drawing/2014/chart" uri="{C3380CC4-5D6E-409C-BE32-E72D297353CC}">
              <c16:uniqueId val="{00000000-A9FD-4AC3-A866-15D9589877D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Religious Hate Crimes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817C-4F00-B060-853710362B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817C-4F00-B060-853710362B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FB4-4C6A-A07C-E6B3AD21E8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FB4-4C6A-A07C-E6B3AD21E815}"/>
              </c:ext>
            </c:extLst>
          </c:dPt>
          <c:dLbls>
            <c:dLbl>
              <c:idx val="0"/>
              <c:layout>
                <c:manualLayout>
                  <c:x val="-0.22665897287939996"/>
                  <c:y val="-0.1198367247095335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dirty="0">
                        <a:solidFill>
                          <a:schemeClr val="bg1">
                            <a:lumMod val="85000"/>
                          </a:schemeClr>
                        </a:solidFill>
                      </a:rPr>
                      <a:t>Jewish 60%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8381900365454895"/>
                      <c:h val="0.17106070255568576"/>
                    </c:manualLayout>
                  </c15:layout>
                  <c15:showDataLabelsRange val="0"/>
                </c:ext>
                <c:ext xmlns:c16="http://schemas.microsoft.com/office/drawing/2014/chart" uri="{C3380CC4-5D6E-409C-BE32-E72D297353CC}">
                  <c16:uniqueId val="{00000002-817C-4F00-B060-853710362B51}"/>
                </c:ext>
              </c:extLst>
            </c:dLbl>
            <c:dLbl>
              <c:idx val="1"/>
              <c:layout>
                <c:manualLayout>
                  <c:x val="0.22631614677030651"/>
                  <c:y val="6.3024867483990221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dirty="0"/>
                      <a:t>ALL Others 40%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8875830193589266"/>
                      <c:h val="0.20636330111108983"/>
                    </c:manualLayout>
                  </c15:layout>
                  <c15:showDataLabelsRange val="0"/>
                </c:ext>
                <c:ext xmlns:c16="http://schemas.microsoft.com/office/drawing/2014/chart" uri="{C3380CC4-5D6E-409C-BE32-E72D297353CC}">
                  <c16:uniqueId val="{00000001-817C-4F00-B060-853710362B51}"/>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2"/>
                <c:pt idx="0">
                  <c:v>Jewish</c:v>
                </c:pt>
                <c:pt idx="1">
                  <c:v>Other</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0-817C-4F00-B060-853710362B5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2A215E-5688-495A-8E7A-1E6FA4BDDF7C}" type="datetimeFigureOut">
              <a:rPr lang="en-US" smtClean="0"/>
              <a:t>8/28/2025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AB03B15-B3A1-402A-A275-45F79B13F986}" type="slidenum">
              <a:rPr lang="en-US" smtClean="0"/>
              <a:t>‹#›</a:t>
            </a:fld>
            <a:endParaRPr lang="en-US"/>
          </a:p>
        </p:txBody>
      </p:sp>
    </p:spTree>
    <p:extLst>
      <p:ext uri="{BB962C8B-B14F-4D97-AF65-F5344CB8AC3E}">
        <p14:creationId xmlns:p14="http://schemas.microsoft.com/office/powerpoint/2010/main" val="178013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3</a:t>
            </a:fld>
            <a:endParaRPr lang="en-US"/>
          </a:p>
        </p:txBody>
      </p:sp>
    </p:spTree>
    <p:extLst>
      <p:ext uri="{BB962C8B-B14F-4D97-AF65-F5344CB8AC3E}">
        <p14:creationId xmlns:p14="http://schemas.microsoft.com/office/powerpoint/2010/main" val="74076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13</a:t>
            </a:fld>
            <a:endParaRPr lang="en-US"/>
          </a:p>
        </p:txBody>
      </p:sp>
    </p:spTree>
    <p:extLst>
      <p:ext uri="{BB962C8B-B14F-4D97-AF65-F5344CB8AC3E}">
        <p14:creationId xmlns:p14="http://schemas.microsoft.com/office/powerpoint/2010/main" val="283349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14</a:t>
            </a:fld>
            <a:endParaRPr lang="en-US"/>
          </a:p>
        </p:txBody>
      </p:sp>
    </p:spTree>
    <p:extLst>
      <p:ext uri="{BB962C8B-B14F-4D97-AF65-F5344CB8AC3E}">
        <p14:creationId xmlns:p14="http://schemas.microsoft.com/office/powerpoint/2010/main" val="207186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none" strike="noStrike" dirty="0">
                <a:solidFill>
                  <a:srgbClr val="00171F"/>
                </a:solidFill>
                <a:effectLst/>
                <a:latin typeface="neue-haas-grotesk-display"/>
              </a:rPr>
              <a:t>Adopt the following non-legally binding working definition of antisemitism:</a:t>
            </a:r>
            <a:endParaRPr lang="en-US" b="0" i="0" dirty="0">
              <a:solidFill>
                <a:srgbClr val="00171F"/>
              </a:solidFill>
              <a:effectLst/>
              <a:latin typeface="neue-haas-grotesk-display"/>
            </a:endParaRPr>
          </a:p>
          <a:p>
            <a:pPr algn="l" fontAlgn="base"/>
            <a:r>
              <a:rPr lang="en-US" b="1" i="0" u="none" strike="noStrike" dirty="0">
                <a:solidFill>
                  <a:srgbClr val="00171F"/>
                </a:solidFill>
                <a:effectLst/>
                <a:latin typeface="neue-haas-grotesk-display"/>
              </a:rPr>
              <a:t>“Antisemitism is a certain perception of Jews, which may be expressed as hatred toward Jews. Rhetorical and physical manifestations of antisemitism are directed toward Jewish or non-Jewish individuals and/or their property, toward Jewish community institutions and religious facilities.”</a:t>
            </a:r>
          </a:p>
          <a:p>
            <a:pPr algn="l" fontAlgn="base"/>
            <a:r>
              <a:rPr lang="en-US" b="1" i="0" dirty="0">
                <a:solidFill>
                  <a:srgbClr val="00171F"/>
                </a:solidFill>
                <a:effectLst/>
                <a:latin typeface="neue-haas-grotesk-display"/>
              </a:rPr>
              <a:t>Criminal acts are antisemitic</a:t>
            </a:r>
            <a:r>
              <a:rPr lang="en-US" b="0" i="0" dirty="0">
                <a:solidFill>
                  <a:srgbClr val="00171F"/>
                </a:solidFill>
                <a:effectLst/>
                <a:latin typeface="neue-haas-grotesk-display"/>
              </a:rPr>
              <a:t> when the targets of attacks, whether they are people or property – such as buildings, schools, places of worship and cemeteries – are selected because they are, or are perceived to be, Jewish or linked to Jews.</a:t>
            </a:r>
          </a:p>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19</a:t>
            </a:fld>
            <a:endParaRPr lang="en-US"/>
          </a:p>
        </p:txBody>
      </p:sp>
    </p:spTree>
    <p:extLst>
      <p:ext uri="{BB962C8B-B14F-4D97-AF65-F5344CB8AC3E}">
        <p14:creationId xmlns:p14="http://schemas.microsoft.com/office/powerpoint/2010/main" val="40366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Jews or Zionists from entry to campus or use of walkways: </a:t>
            </a:r>
            <a:r>
              <a:rPr lang="en-US" dirty="0" err="1"/>
              <a:t>Ucla</a:t>
            </a:r>
            <a:r>
              <a:rPr lang="en-US" dirty="0"/>
              <a:t>, Columbia, protesting Jews at a shabbat dinner: Columbia; vandalizing and graffiti on Hillel—UT Austin—this is attacking Jews, not Israel</a:t>
            </a:r>
          </a:p>
        </p:txBody>
      </p:sp>
      <p:sp>
        <p:nvSpPr>
          <p:cNvPr id="4" name="Slide Number Placeholder 3"/>
          <p:cNvSpPr>
            <a:spLocks noGrp="1"/>
          </p:cNvSpPr>
          <p:nvPr>
            <p:ph type="sldNum" sz="quarter" idx="5"/>
          </p:nvPr>
        </p:nvSpPr>
        <p:spPr/>
        <p:txBody>
          <a:bodyPr/>
          <a:lstStyle/>
          <a:p>
            <a:fld id="{8AB03B15-B3A1-402A-A275-45F79B13F986}" type="slidenum">
              <a:rPr lang="en-US" smtClean="0"/>
              <a:t>21</a:t>
            </a:fld>
            <a:endParaRPr lang="en-US"/>
          </a:p>
        </p:txBody>
      </p:sp>
    </p:spTree>
    <p:extLst>
      <p:ext uri="{BB962C8B-B14F-4D97-AF65-F5344CB8AC3E}">
        <p14:creationId xmlns:p14="http://schemas.microsoft.com/office/powerpoint/2010/main" val="4044203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0"/>
                </a:solidFill>
                <a:effectLst/>
                <a:latin typeface="Arial" panose="020B0604020202020204" pitchFamily="34" charset="0"/>
              </a:rPr>
              <a:t>Among the thousands of incidents that are part of this dangerous surge of antisemitic acts:</a:t>
            </a:r>
          </a:p>
          <a:p>
            <a:pPr algn="l">
              <a:buFont typeface="Arial" panose="020B0604020202020204" pitchFamily="34" charset="0"/>
              <a:buChar char="•"/>
            </a:pPr>
            <a:r>
              <a:rPr lang="en-US" b="0" i="0" dirty="0">
                <a:solidFill>
                  <a:srgbClr val="404040"/>
                </a:solidFill>
                <a:effectLst/>
                <a:latin typeface="Arial" panose="020B0604020202020204" pitchFamily="34" charset="0"/>
              </a:rPr>
              <a:t>A man shot and wounded a Jewish congregant leaving his synagogue.</a:t>
            </a:r>
          </a:p>
          <a:p>
            <a:pPr algn="l">
              <a:buFont typeface="Arial" panose="020B0604020202020204" pitchFamily="34" charset="0"/>
              <a:buChar char="•"/>
            </a:pPr>
            <a:r>
              <a:rPr lang="en-US" b="0" i="0" dirty="0">
                <a:solidFill>
                  <a:srgbClr val="404040"/>
                </a:solidFill>
                <a:effectLst/>
                <a:latin typeface="Arial" panose="020B0604020202020204" pitchFamily="34" charset="0"/>
              </a:rPr>
              <a:t>A group of 20 attackers assaulted three Jewish teenagers in public.</a:t>
            </a:r>
          </a:p>
          <a:p>
            <a:pPr algn="l">
              <a:buFont typeface="Arial" panose="020B0604020202020204" pitchFamily="34" charset="0"/>
              <a:buChar char="•"/>
            </a:pPr>
            <a:r>
              <a:rPr lang="en-US" b="0" i="0" dirty="0">
                <a:solidFill>
                  <a:srgbClr val="404040"/>
                </a:solidFill>
                <a:effectLst/>
                <a:latin typeface="Arial" panose="020B0604020202020204" pitchFamily="34" charset="0"/>
              </a:rPr>
              <a:t>An intruder armed with a knife broke into a Jewish family’s home and said, “I’m going to kill you because you are Jewish,” then attacked one of them.</a:t>
            </a:r>
          </a:p>
          <a:p>
            <a:pPr algn="l">
              <a:buFont typeface="Arial" panose="020B0604020202020204" pitchFamily="34" charset="0"/>
              <a:buChar char="•"/>
            </a:pPr>
            <a:r>
              <a:rPr lang="en-US" b="0" i="0" dirty="0">
                <a:solidFill>
                  <a:srgbClr val="404040"/>
                </a:solidFill>
                <a:effectLst/>
                <a:latin typeface="Arial" panose="020B0604020202020204" pitchFamily="34" charset="0"/>
              </a:rPr>
              <a:t>Someone even shot at Jewish high school students at school.</a:t>
            </a:r>
          </a:p>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22</a:t>
            </a:fld>
            <a:endParaRPr lang="en-US"/>
          </a:p>
        </p:txBody>
      </p:sp>
    </p:spTree>
    <p:extLst>
      <p:ext uri="{BB962C8B-B14F-4D97-AF65-F5344CB8AC3E}">
        <p14:creationId xmlns:p14="http://schemas.microsoft.com/office/powerpoint/2010/main" val="129934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banner over 410 this summer that said no Zionists in government</a:t>
            </a:r>
          </a:p>
          <a:p>
            <a:r>
              <a:rPr lang="en-US" dirty="0"/>
              <a:t>Who did you think put that up? Which side?</a:t>
            </a:r>
          </a:p>
          <a:p>
            <a:r>
              <a:rPr lang="en-US" dirty="0"/>
              <a:t>It was </a:t>
            </a:r>
            <a:r>
              <a:rPr lang="en-US" dirty="0" err="1"/>
              <a:t>Patrot</a:t>
            </a:r>
            <a:r>
              <a:rPr lang="en-US" dirty="0"/>
              <a:t> Front</a:t>
            </a:r>
          </a:p>
        </p:txBody>
      </p:sp>
      <p:sp>
        <p:nvSpPr>
          <p:cNvPr id="4" name="Slide Number Placeholder 3"/>
          <p:cNvSpPr>
            <a:spLocks noGrp="1"/>
          </p:cNvSpPr>
          <p:nvPr>
            <p:ph type="sldNum" sz="quarter" idx="5"/>
          </p:nvPr>
        </p:nvSpPr>
        <p:spPr/>
        <p:txBody>
          <a:bodyPr/>
          <a:lstStyle/>
          <a:p>
            <a:fld id="{8AB03B15-B3A1-402A-A275-45F79B13F986}" type="slidenum">
              <a:rPr lang="en-US" smtClean="0"/>
              <a:t>26</a:t>
            </a:fld>
            <a:endParaRPr lang="en-US"/>
          </a:p>
        </p:txBody>
      </p:sp>
    </p:spTree>
    <p:extLst>
      <p:ext uri="{BB962C8B-B14F-4D97-AF65-F5344CB8AC3E}">
        <p14:creationId xmlns:p14="http://schemas.microsoft.com/office/powerpoint/2010/main" val="167696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4</a:t>
            </a:fld>
            <a:endParaRPr lang="en-US"/>
          </a:p>
        </p:txBody>
      </p:sp>
    </p:spTree>
    <p:extLst>
      <p:ext uri="{BB962C8B-B14F-4D97-AF65-F5344CB8AC3E}">
        <p14:creationId xmlns:p14="http://schemas.microsoft.com/office/powerpoint/2010/main" val="89222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5</a:t>
            </a:fld>
            <a:endParaRPr lang="en-US"/>
          </a:p>
        </p:txBody>
      </p:sp>
    </p:spTree>
    <p:extLst>
      <p:ext uri="{BB962C8B-B14F-4D97-AF65-F5344CB8AC3E}">
        <p14:creationId xmlns:p14="http://schemas.microsoft.com/office/powerpoint/2010/main" val="327777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6</a:t>
            </a:fld>
            <a:endParaRPr lang="en-US"/>
          </a:p>
        </p:txBody>
      </p:sp>
    </p:spTree>
    <p:extLst>
      <p:ext uri="{BB962C8B-B14F-4D97-AF65-F5344CB8AC3E}">
        <p14:creationId xmlns:p14="http://schemas.microsoft.com/office/powerpoint/2010/main" val="276182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8</a:t>
            </a:fld>
            <a:endParaRPr lang="en-US"/>
          </a:p>
        </p:txBody>
      </p:sp>
    </p:spTree>
    <p:extLst>
      <p:ext uri="{BB962C8B-B14F-4D97-AF65-F5344CB8AC3E}">
        <p14:creationId xmlns:p14="http://schemas.microsoft.com/office/powerpoint/2010/main" val="2441663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9</a:t>
            </a:fld>
            <a:endParaRPr lang="en-US"/>
          </a:p>
        </p:txBody>
      </p:sp>
    </p:spTree>
    <p:extLst>
      <p:ext uri="{BB962C8B-B14F-4D97-AF65-F5344CB8AC3E}">
        <p14:creationId xmlns:p14="http://schemas.microsoft.com/office/powerpoint/2010/main" val="734375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10</a:t>
            </a:fld>
            <a:endParaRPr lang="en-US"/>
          </a:p>
        </p:txBody>
      </p:sp>
    </p:spTree>
    <p:extLst>
      <p:ext uri="{BB962C8B-B14F-4D97-AF65-F5344CB8AC3E}">
        <p14:creationId xmlns:p14="http://schemas.microsoft.com/office/powerpoint/2010/main" val="76352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11</a:t>
            </a:fld>
            <a:endParaRPr lang="en-US"/>
          </a:p>
        </p:txBody>
      </p:sp>
    </p:spTree>
    <p:extLst>
      <p:ext uri="{BB962C8B-B14F-4D97-AF65-F5344CB8AC3E}">
        <p14:creationId xmlns:p14="http://schemas.microsoft.com/office/powerpoint/2010/main" val="216900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03B15-B3A1-402A-A275-45F79B13F986}" type="slidenum">
              <a:rPr lang="en-US" smtClean="0"/>
              <a:t>12</a:t>
            </a:fld>
            <a:endParaRPr lang="en-US"/>
          </a:p>
        </p:txBody>
      </p:sp>
    </p:spTree>
    <p:extLst>
      <p:ext uri="{BB962C8B-B14F-4D97-AF65-F5344CB8AC3E}">
        <p14:creationId xmlns:p14="http://schemas.microsoft.com/office/powerpoint/2010/main" val="68369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839A-2846-CD9E-E063-46B00A63D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287A72-0227-489E-DFD2-6FC8ED11A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EE5138-6A5C-CF51-CC99-18BDB81CD077}"/>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2C5B3B34-C52D-6A74-8ABF-6935B2514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37C82-4C89-1536-DC22-D835003C101C}"/>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355385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34BA-8DA0-C2DA-8D9C-C17D7EC23A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5C333-1D7C-3312-945F-D8A8DC336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6EB1A-7657-DC09-0DBC-491F11869AB9}"/>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397FC688-2377-17A9-ED5C-AEE4D22B8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D180E-2181-418D-E5E2-1115E597215D}"/>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239531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FE9C6-3839-62DD-02BD-B5818FD44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E7810D-B830-C570-E295-AFA26AF278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420BB-3631-6368-2DDC-B01DD60F3394}"/>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6266821A-600B-B923-45FA-CC35A64F2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C427E-F876-49E4-FCC4-8DE4A5F8BEB5}"/>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354946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E979-3523-B32E-7F93-F39AD1DEA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AD36B-DA9D-5BE6-8A65-37745E73F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F0303-F7EE-7C08-1EDC-3048273A4295}"/>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4809D8B2-5EF6-FA1A-B378-6FD86144D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93568-8C6C-1F10-E442-6FE8F6ABD4A8}"/>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59787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FE7E-79A6-6372-25A4-B22AA12107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6A0E5-E0EF-75F0-9633-46BD8D652A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E96F62-6FF3-BF0A-C74A-14A1114E9B83}"/>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1B4EDEDE-F258-A87F-1FD6-AD0A15082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8BADC-9C6B-7929-45A2-E7588CFDDE98}"/>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108863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0E5-F4C9-47D4-2292-05CD073405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9CAA0-F05F-C656-3182-BD131A2293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783BD-9CEA-2F09-897D-537EC99586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70DB3-D20C-B83C-BC26-C1EB08B2D9E4}"/>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6" name="Footer Placeholder 5">
            <a:extLst>
              <a:ext uri="{FF2B5EF4-FFF2-40B4-BE49-F238E27FC236}">
                <a16:creationId xmlns:a16="http://schemas.microsoft.com/office/drawing/2014/main" id="{5A0C8EB4-B431-961F-2CA0-D3E8EC846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10C28-4EBC-29C9-288D-AC6D5BCE45A1}"/>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2904347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3D23-4837-E002-13D4-FBCC193289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BE2C9-450D-7857-162B-F2444BA643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3FF5C4-1078-888C-337B-408810E952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4807E-1B9F-48FC-3E6F-2B46D45B7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22948-7505-90FB-0481-9F593535F7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27F943-EB97-8912-C352-03E96646A56E}"/>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8" name="Footer Placeholder 7">
            <a:extLst>
              <a:ext uri="{FF2B5EF4-FFF2-40B4-BE49-F238E27FC236}">
                <a16:creationId xmlns:a16="http://schemas.microsoft.com/office/drawing/2014/main" id="{4A71E244-AB32-4AB4-D125-DB5B34E9EF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02C002-6D25-72C0-0A0C-F1DD51210364}"/>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214510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B025-508B-6FCB-A1C3-42F7E1B74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9DE48-0500-BE6D-E3B9-C8A911F0C2A9}"/>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4" name="Footer Placeholder 3">
            <a:extLst>
              <a:ext uri="{FF2B5EF4-FFF2-40B4-BE49-F238E27FC236}">
                <a16:creationId xmlns:a16="http://schemas.microsoft.com/office/drawing/2014/main" id="{DF9BB639-D853-FC65-37FC-98D4C838E9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7ED9F-9ECD-2FA3-69E8-D029144432FE}"/>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287112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72F67-EB94-8849-B18B-B17B8D3BB6F6}"/>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3" name="Footer Placeholder 2">
            <a:extLst>
              <a:ext uri="{FF2B5EF4-FFF2-40B4-BE49-F238E27FC236}">
                <a16:creationId xmlns:a16="http://schemas.microsoft.com/office/drawing/2014/main" id="{A74B9E27-26ED-4388-ACC1-E65D8735E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71978D-8AF4-5F22-2286-B1612CC021EA}"/>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370296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4902-7070-5FC6-2085-ABDDB9CEB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D4483A-948A-0DA7-8839-9E9C2E2AF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01C20-1073-53A0-521B-F67B56E2E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E6E51-8AB7-C2EC-5CFA-E4CA5C3AD6DE}"/>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6" name="Footer Placeholder 5">
            <a:extLst>
              <a:ext uri="{FF2B5EF4-FFF2-40B4-BE49-F238E27FC236}">
                <a16:creationId xmlns:a16="http://schemas.microsoft.com/office/drawing/2014/main" id="{7EE0B599-54A8-7787-780B-53C6BB496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A5028-9714-352B-85EB-80C37B81563A}"/>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402403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9869-FB26-3312-F009-3196C640B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B79F82-2E91-48AD-6E84-952E7247BB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2268B4-B8EE-BBCE-C7E2-E6426EE74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628E4-B738-35DD-5657-607B133B982C}"/>
              </a:ext>
            </a:extLst>
          </p:cNvPr>
          <p:cNvSpPr>
            <a:spLocks noGrp="1"/>
          </p:cNvSpPr>
          <p:nvPr>
            <p:ph type="dt" sz="half" idx="10"/>
          </p:nvPr>
        </p:nvSpPr>
        <p:spPr/>
        <p:txBody>
          <a:bodyPr/>
          <a:lstStyle/>
          <a:p>
            <a:fld id="{33339F7C-CAF6-42DD-9C29-FAECC71C36E6}" type="datetimeFigureOut">
              <a:rPr lang="en-US" smtClean="0"/>
              <a:t>8/28/2025</a:t>
            </a:fld>
            <a:endParaRPr lang="en-US"/>
          </a:p>
        </p:txBody>
      </p:sp>
      <p:sp>
        <p:nvSpPr>
          <p:cNvPr id="6" name="Footer Placeholder 5">
            <a:extLst>
              <a:ext uri="{FF2B5EF4-FFF2-40B4-BE49-F238E27FC236}">
                <a16:creationId xmlns:a16="http://schemas.microsoft.com/office/drawing/2014/main" id="{27814744-B589-A94D-C189-6560C3E21B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CF5DA-F0F7-9854-2D18-A763FDFBDA48}"/>
              </a:ext>
            </a:extLst>
          </p:cNvPr>
          <p:cNvSpPr>
            <a:spLocks noGrp="1"/>
          </p:cNvSpPr>
          <p:nvPr>
            <p:ph type="sldNum" sz="quarter" idx="12"/>
          </p:nvPr>
        </p:nvSpPr>
        <p:spPr/>
        <p:txBody>
          <a:bodyPr/>
          <a:lstStyle/>
          <a:p>
            <a:fld id="{F1EFA06F-A9ED-49D4-B7E9-4D3754036D9A}" type="slidenum">
              <a:rPr lang="en-US" smtClean="0"/>
              <a:t>‹#›</a:t>
            </a:fld>
            <a:endParaRPr lang="en-US"/>
          </a:p>
        </p:txBody>
      </p:sp>
    </p:spTree>
    <p:extLst>
      <p:ext uri="{BB962C8B-B14F-4D97-AF65-F5344CB8AC3E}">
        <p14:creationId xmlns:p14="http://schemas.microsoft.com/office/powerpoint/2010/main" val="199780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95026-A3CF-EECB-F318-355BCBC8A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C384C-75B0-8528-A939-9A9F720EE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80B3B-F17A-21F7-3BF8-3FAEF77A2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339F7C-CAF6-42DD-9C29-FAECC71C36E6}" type="datetimeFigureOut">
              <a:rPr lang="en-US" smtClean="0"/>
              <a:t>8/28/2025</a:t>
            </a:fld>
            <a:endParaRPr lang="en-US"/>
          </a:p>
        </p:txBody>
      </p:sp>
      <p:sp>
        <p:nvSpPr>
          <p:cNvPr id="5" name="Footer Placeholder 4">
            <a:extLst>
              <a:ext uri="{FF2B5EF4-FFF2-40B4-BE49-F238E27FC236}">
                <a16:creationId xmlns:a16="http://schemas.microsoft.com/office/drawing/2014/main" id="{AFCCBA75-52AF-62BB-D086-5853F42E7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24771F-FF78-349A-68C1-83D78F3E6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EFA06F-A9ED-49D4-B7E9-4D3754036D9A}" type="slidenum">
              <a:rPr lang="en-US" smtClean="0"/>
              <a:t>‹#›</a:t>
            </a:fld>
            <a:endParaRPr lang="en-US"/>
          </a:p>
        </p:txBody>
      </p:sp>
    </p:spTree>
    <p:extLst>
      <p:ext uri="{BB962C8B-B14F-4D97-AF65-F5344CB8AC3E}">
        <p14:creationId xmlns:p14="http://schemas.microsoft.com/office/powerpoint/2010/main" val="318747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bin"/><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dl.org/sites/default/files/education/mini-lesson/antisemitism/story.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dl.org/sites/default/files/education/mini-lesson/antisemitism/story.html"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dl.org/sites/default/files/education/mini-lesson/antisemitism/story.html"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adl.org/sites/default/files/education/mini-lesson/antisemitism/story.html"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www.adl.org/resources/report/campus-antisemitism-study-campus-climate-and-after-hamas-terrorist-attacks"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chabad.org/library/article_cdo/aid/1933944/jewish/What-Is-a-Rabbi.htm"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A33-E9AA-22F3-1AC9-16313FA93E19}"/>
              </a:ext>
            </a:extLst>
          </p:cNvPr>
          <p:cNvSpPr>
            <a:spLocks noGrp="1"/>
          </p:cNvSpPr>
          <p:nvPr>
            <p:ph type="ctrTitle"/>
          </p:nvPr>
        </p:nvSpPr>
        <p:spPr/>
        <p:txBody>
          <a:bodyPr>
            <a:normAutofit/>
          </a:bodyPr>
          <a:lstStyle/>
          <a:p>
            <a:r>
              <a:rPr lang="en-US" sz="4000" dirty="0"/>
              <a:t>Title VI Learning Series</a:t>
            </a:r>
            <a:br>
              <a:rPr lang="en-US" sz="4000" dirty="0"/>
            </a:br>
            <a:r>
              <a:rPr lang="en-US" sz="4000" dirty="0"/>
              <a:t>UTSA</a:t>
            </a:r>
          </a:p>
        </p:txBody>
      </p:sp>
      <p:sp>
        <p:nvSpPr>
          <p:cNvPr id="3" name="Subtitle 2">
            <a:extLst>
              <a:ext uri="{FF2B5EF4-FFF2-40B4-BE49-F238E27FC236}">
                <a16:creationId xmlns:a16="http://schemas.microsoft.com/office/drawing/2014/main" id="{E79A3172-C2C1-E25B-2F2C-E7B202F07FBA}"/>
              </a:ext>
            </a:extLst>
          </p:cNvPr>
          <p:cNvSpPr>
            <a:spLocks noGrp="1"/>
          </p:cNvSpPr>
          <p:nvPr>
            <p:ph type="subTitle" idx="1"/>
          </p:nvPr>
        </p:nvSpPr>
        <p:spPr>
          <a:xfrm>
            <a:off x="1518605" y="1640367"/>
            <a:ext cx="9144000" cy="605820"/>
          </a:xfrm>
        </p:spPr>
        <p:txBody>
          <a:bodyPr>
            <a:normAutofit/>
          </a:bodyPr>
          <a:lstStyle/>
          <a:p>
            <a:r>
              <a:rPr lang="en-US" sz="3600" dirty="0">
                <a:solidFill>
                  <a:srgbClr val="0070C0"/>
                </a:solidFill>
              </a:rPr>
              <a:t>Introduction to Judaism and Antisemitism</a:t>
            </a:r>
          </a:p>
        </p:txBody>
      </p:sp>
      <p:pic>
        <p:nvPicPr>
          <p:cNvPr id="5" name="Picture 4" descr="A blue text on a black background&#10;&#10;Description automatically generated">
            <a:extLst>
              <a:ext uri="{FF2B5EF4-FFF2-40B4-BE49-F238E27FC236}">
                <a16:creationId xmlns:a16="http://schemas.microsoft.com/office/drawing/2014/main" id="{B512D828-9FA8-A272-4D28-C56D14A6A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088" y="4970602"/>
            <a:ext cx="6120276" cy="1530069"/>
          </a:xfrm>
          <a:prstGeom prst="rect">
            <a:avLst/>
          </a:prstGeom>
        </p:spPr>
      </p:pic>
      <p:sp>
        <p:nvSpPr>
          <p:cNvPr id="4" name="Rectangle 3">
            <a:extLst>
              <a:ext uri="{FF2B5EF4-FFF2-40B4-BE49-F238E27FC236}">
                <a16:creationId xmlns:a16="http://schemas.microsoft.com/office/drawing/2014/main" id="{438862CB-80D7-3056-16B8-B85382D74DBE}"/>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0F5F2A-CB4F-B7AE-6706-4765EF224AC2}"/>
              </a:ext>
            </a:extLst>
          </p:cNvPr>
          <p:cNvSpPr txBox="1"/>
          <p:nvPr/>
        </p:nvSpPr>
        <p:spPr>
          <a:xfrm>
            <a:off x="590718" y="4863313"/>
            <a:ext cx="4814761" cy="1323439"/>
          </a:xfrm>
          <a:prstGeom prst="rect">
            <a:avLst/>
          </a:prstGeom>
          <a:noFill/>
        </p:spPr>
        <p:txBody>
          <a:bodyPr wrap="square" rtlCol="0">
            <a:spAutoFit/>
          </a:bodyPr>
          <a:lstStyle/>
          <a:p>
            <a:r>
              <a:rPr lang="en-US" sz="2400" b="1" dirty="0">
                <a:solidFill>
                  <a:srgbClr val="0070C0"/>
                </a:solidFill>
              </a:rPr>
              <a:t>Lisa Epstein, PhD</a:t>
            </a:r>
          </a:p>
          <a:p>
            <a:r>
              <a:rPr lang="en-US" sz="1600" b="1" dirty="0">
                <a:solidFill>
                  <a:srgbClr val="0070C0"/>
                </a:solidFill>
              </a:rPr>
              <a:t>Director, Jewish Community Relations Council</a:t>
            </a:r>
          </a:p>
          <a:p>
            <a:r>
              <a:rPr lang="en-US" sz="2000" b="1" dirty="0">
                <a:solidFill>
                  <a:srgbClr val="0070C0"/>
                </a:solidFill>
              </a:rPr>
              <a:t>210-302-6962</a:t>
            </a:r>
          </a:p>
          <a:p>
            <a:r>
              <a:rPr lang="en-US" sz="2000" b="1" dirty="0">
                <a:solidFill>
                  <a:srgbClr val="0070C0"/>
                </a:solidFill>
              </a:rPr>
              <a:t>epsteinL@jfsatx.org</a:t>
            </a:r>
          </a:p>
        </p:txBody>
      </p:sp>
    </p:spTree>
    <p:extLst>
      <p:ext uri="{BB962C8B-B14F-4D97-AF65-F5344CB8AC3E}">
        <p14:creationId xmlns:p14="http://schemas.microsoft.com/office/powerpoint/2010/main" val="3666858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95E80C1-FB28-A692-5919-39B88CCD8A91}"/>
              </a:ext>
            </a:extLst>
          </p:cNvPr>
          <p:cNvGraphicFramePr>
            <a:graphicFrameLocks noChangeAspect="1"/>
          </p:cNvGraphicFramePr>
          <p:nvPr>
            <p:extLst>
              <p:ext uri="{D42A27DB-BD31-4B8C-83A1-F6EECF244321}">
                <p14:modId xmlns:p14="http://schemas.microsoft.com/office/powerpoint/2010/main" val="3408474388"/>
              </p:ext>
            </p:extLst>
          </p:nvPr>
        </p:nvGraphicFramePr>
        <p:xfrm>
          <a:off x="6875834" y="160570"/>
          <a:ext cx="5135034" cy="6645337"/>
        </p:xfrm>
        <a:graphic>
          <a:graphicData uri="http://schemas.openxmlformats.org/presentationml/2006/ole">
            <mc:AlternateContent xmlns:mc="http://schemas.openxmlformats.org/markup-compatibility/2006">
              <mc:Choice xmlns:v="urn:schemas-microsoft-com:vml" Requires="v">
                <p:oleObj name="Acrobat Document" r:id="rId3" imgW="3886044" imgH="5029200" progId="Acrobat.Document.DC">
                  <p:embed/>
                </p:oleObj>
              </mc:Choice>
              <mc:Fallback>
                <p:oleObj name="Acrobat Document" r:id="rId3" imgW="3886044" imgH="5029200" progId="Acrobat.Document.DC">
                  <p:embed/>
                  <p:pic>
                    <p:nvPicPr>
                      <p:cNvPr id="4" name="Object 3">
                        <a:extLst>
                          <a:ext uri="{FF2B5EF4-FFF2-40B4-BE49-F238E27FC236}">
                            <a16:creationId xmlns:a16="http://schemas.microsoft.com/office/drawing/2014/main" id="{495E80C1-FB28-A692-5919-39B88CCD8A91}"/>
                          </a:ext>
                        </a:extLst>
                      </p:cNvPr>
                      <p:cNvPicPr/>
                      <p:nvPr/>
                    </p:nvPicPr>
                    <p:blipFill>
                      <a:blip r:embed="rId4"/>
                      <a:stretch>
                        <a:fillRect/>
                      </a:stretch>
                    </p:blipFill>
                    <p:spPr>
                      <a:xfrm>
                        <a:off x="6875834" y="160570"/>
                        <a:ext cx="5135034" cy="664533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6B612C6-CBCD-4D7D-A94F-23158C6B1818}"/>
              </a:ext>
            </a:extLst>
          </p:cNvPr>
          <p:cNvPicPr>
            <a:picLocks noChangeAspect="1"/>
          </p:cNvPicPr>
          <p:nvPr/>
        </p:nvPicPr>
        <p:blipFill>
          <a:blip r:embed="rId5"/>
          <a:stretch>
            <a:fillRect/>
          </a:stretch>
        </p:blipFill>
        <p:spPr>
          <a:xfrm>
            <a:off x="181132" y="160570"/>
            <a:ext cx="2630951" cy="2111684"/>
          </a:xfrm>
          <a:prstGeom prst="rect">
            <a:avLst/>
          </a:prstGeom>
        </p:spPr>
      </p:pic>
      <p:pic>
        <p:nvPicPr>
          <p:cNvPr id="10" name="Picture 9">
            <a:extLst>
              <a:ext uri="{FF2B5EF4-FFF2-40B4-BE49-F238E27FC236}">
                <a16:creationId xmlns:a16="http://schemas.microsoft.com/office/drawing/2014/main" id="{3E3D23D7-7F61-03C9-5D59-A6A484AF23B3}"/>
              </a:ext>
            </a:extLst>
          </p:cNvPr>
          <p:cNvPicPr>
            <a:picLocks noChangeAspect="1"/>
          </p:cNvPicPr>
          <p:nvPr/>
        </p:nvPicPr>
        <p:blipFill>
          <a:blip r:embed="rId6"/>
          <a:stretch>
            <a:fillRect/>
          </a:stretch>
        </p:blipFill>
        <p:spPr>
          <a:xfrm>
            <a:off x="3768257" y="183985"/>
            <a:ext cx="3037617" cy="1977359"/>
          </a:xfrm>
          <a:prstGeom prst="rect">
            <a:avLst/>
          </a:prstGeom>
        </p:spPr>
      </p:pic>
      <p:pic>
        <p:nvPicPr>
          <p:cNvPr id="12" name="Picture 11">
            <a:extLst>
              <a:ext uri="{FF2B5EF4-FFF2-40B4-BE49-F238E27FC236}">
                <a16:creationId xmlns:a16="http://schemas.microsoft.com/office/drawing/2014/main" id="{F6306FBD-57ED-291F-9E4E-AC97F96DABDC}"/>
              </a:ext>
            </a:extLst>
          </p:cNvPr>
          <p:cNvPicPr>
            <a:picLocks noChangeAspect="1"/>
          </p:cNvPicPr>
          <p:nvPr/>
        </p:nvPicPr>
        <p:blipFill>
          <a:blip r:embed="rId7"/>
          <a:stretch>
            <a:fillRect/>
          </a:stretch>
        </p:blipFill>
        <p:spPr>
          <a:xfrm>
            <a:off x="2612571" y="2041164"/>
            <a:ext cx="4649813" cy="3094239"/>
          </a:xfrm>
          <a:prstGeom prst="rect">
            <a:avLst/>
          </a:prstGeom>
        </p:spPr>
      </p:pic>
      <p:pic>
        <p:nvPicPr>
          <p:cNvPr id="14" name="Picture 13">
            <a:extLst>
              <a:ext uri="{FF2B5EF4-FFF2-40B4-BE49-F238E27FC236}">
                <a16:creationId xmlns:a16="http://schemas.microsoft.com/office/drawing/2014/main" id="{EA4612DD-6C04-EF56-B03A-18F73C54DA86}"/>
              </a:ext>
            </a:extLst>
          </p:cNvPr>
          <p:cNvPicPr>
            <a:picLocks noChangeAspect="1"/>
          </p:cNvPicPr>
          <p:nvPr/>
        </p:nvPicPr>
        <p:blipFill>
          <a:blip r:embed="rId8"/>
          <a:stretch>
            <a:fillRect/>
          </a:stretch>
        </p:blipFill>
        <p:spPr>
          <a:xfrm>
            <a:off x="110643" y="4534207"/>
            <a:ext cx="5000468" cy="2271700"/>
          </a:xfrm>
          <a:prstGeom prst="rect">
            <a:avLst/>
          </a:prstGeom>
        </p:spPr>
      </p:pic>
    </p:spTree>
    <p:extLst>
      <p:ext uri="{BB962C8B-B14F-4D97-AF65-F5344CB8AC3E}">
        <p14:creationId xmlns:p14="http://schemas.microsoft.com/office/powerpoint/2010/main" val="45821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FCC0F-8E54-D9D3-121C-747072AF610D}"/>
              </a:ext>
            </a:extLst>
          </p:cNvPr>
          <p:cNvPicPr>
            <a:picLocks noChangeAspect="1"/>
          </p:cNvPicPr>
          <p:nvPr/>
        </p:nvPicPr>
        <p:blipFill>
          <a:blip r:embed="rId3"/>
          <a:stretch>
            <a:fillRect/>
          </a:stretch>
        </p:blipFill>
        <p:spPr>
          <a:xfrm>
            <a:off x="6324600" y="269130"/>
            <a:ext cx="5212216" cy="6298474"/>
          </a:xfrm>
          <a:prstGeom prst="rect">
            <a:avLst/>
          </a:prstGeom>
        </p:spPr>
      </p:pic>
      <p:sp>
        <p:nvSpPr>
          <p:cNvPr id="4" name="Rectangle 3">
            <a:extLst>
              <a:ext uri="{FF2B5EF4-FFF2-40B4-BE49-F238E27FC236}">
                <a16:creationId xmlns:a16="http://schemas.microsoft.com/office/drawing/2014/main" id="{EC62CCD3-9E1C-E0C1-CEC8-2D3784EA1F61}"/>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8EF5F3F-BE11-A680-BF79-8A7AD4A830E7}"/>
              </a:ext>
            </a:extLst>
          </p:cNvPr>
          <p:cNvPicPr>
            <a:picLocks noChangeAspect="1"/>
          </p:cNvPicPr>
          <p:nvPr/>
        </p:nvPicPr>
        <p:blipFill>
          <a:blip r:embed="rId4"/>
          <a:stretch>
            <a:fillRect/>
          </a:stretch>
        </p:blipFill>
        <p:spPr>
          <a:xfrm>
            <a:off x="252413" y="364396"/>
            <a:ext cx="3549137" cy="2519733"/>
          </a:xfrm>
          <a:prstGeom prst="rect">
            <a:avLst/>
          </a:prstGeom>
        </p:spPr>
      </p:pic>
      <p:pic>
        <p:nvPicPr>
          <p:cNvPr id="5" name="Picture 4" descr="130+ Passover Family Stock Photos, Pictures &amp; Royalty-Free Images - iStock  | Passover family table, Passover family dinner">
            <a:extLst>
              <a:ext uri="{FF2B5EF4-FFF2-40B4-BE49-F238E27FC236}">
                <a16:creationId xmlns:a16="http://schemas.microsoft.com/office/drawing/2014/main" id="{366EC64E-B4B1-3538-5AAA-ED34085F8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120934"/>
            <a:ext cx="5050427" cy="33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5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056C9F4-A6D2-770E-B173-31BC6C2369AC}"/>
              </a:ext>
            </a:extLst>
          </p:cNvPr>
          <p:cNvPicPr>
            <a:picLocks noChangeAspect="1"/>
          </p:cNvPicPr>
          <p:nvPr/>
        </p:nvPicPr>
        <p:blipFill>
          <a:blip r:embed="rId3"/>
          <a:srcRect b="459"/>
          <a:stretch/>
        </p:blipFill>
        <p:spPr>
          <a:xfrm>
            <a:off x="2637234"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2EACF5-8DCD-5CF1-95E4-9B3AE46B1ED2}"/>
              </a:ext>
            </a:extLst>
          </p:cNvPr>
          <p:cNvSpPr>
            <a:spLocks noGrp="1"/>
          </p:cNvSpPr>
          <p:nvPr>
            <p:ph type="title"/>
          </p:nvPr>
        </p:nvSpPr>
        <p:spPr>
          <a:xfrm>
            <a:off x="377073" y="261430"/>
            <a:ext cx="7183224" cy="1899912"/>
          </a:xfrm>
        </p:spPr>
        <p:txBody>
          <a:bodyPr>
            <a:normAutofit/>
          </a:bodyPr>
          <a:lstStyle/>
          <a:p>
            <a:r>
              <a:rPr lang="en-US" sz="4000" dirty="0"/>
              <a:t>Relationship with Israel	</a:t>
            </a:r>
          </a:p>
        </p:txBody>
      </p:sp>
      <p:sp>
        <p:nvSpPr>
          <p:cNvPr id="3" name="Content Placeholder 2">
            <a:extLst>
              <a:ext uri="{FF2B5EF4-FFF2-40B4-BE49-F238E27FC236}">
                <a16:creationId xmlns:a16="http://schemas.microsoft.com/office/drawing/2014/main" id="{0C9BDAA5-AF28-6D6B-E4DF-6506C46D8F39}"/>
              </a:ext>
            </a:extLst>
          </p:cNvPr>
          <p:cNvSpPr>
            <a:spLocks noGrp="1"/>
          </p:cNvSpPr>
          <p:nvPr>
            <p:ph idx="1"/>
          </p:nvPr>
        </p:nvSpPr>
        <p:spPr>
          <a:xfrm>
            <a:off x="499621" y="2045616"/>
            <a:ext cx="5882325" cy="4666269"/>
          </a:xfrm>
        </p:spPr>
        <p:txBody>
          <a:bodyPr>
            <a:normAutofit/>
          </a:bodyPr>
          <a:lstStyle/>
          <a:p>
            <a:r>
              <a:rPr lang="en-US" sz="1800" dirty="0"/>
              <a:t>Jews have had a continuous presence in the land of Israel, even during times of exile, for thousands of years</a:t>
            </a:r>
          </a:p>
          <a:p>
            <a:r>
              <a:rPr lang="en-US" sz="1800" dirty="0"/>
              <a:t>Israel is the Jewish homeland</a:t>
            </a:r>
          </a:p>
          <a:p>
            <a:r>
              <a:rPr lang="en-US" sz="1800" dirty="0"/>
              <a:t>Jerusalem is the holiest site in the Jewish faith</a:t>
            </a:r>
          </a:p>
          <a:p>
            <a:r>
              <a:rPr lang="en-US" sz="1800" dirty="0"/>
              <a:t>The first Jewish Temple was built by King Solomon, 10</a:t>
            </a:r>
            <a:r>
              <a:rPr lang="en-US" sz="1800" baseline="30000" dirty="0"/>
              <a:t>th</a:t>
            </a:r>
            <a:r>
              <a:rPr lang="en-US" sz="1800" dirty="0"/>
              <a:t> Century BCE in Jerusalem</a:t>
            </a:r>
          </a:p>
          <a:p>
            <a:r>
              <a:rPr lang="en-US" sz="1800" dirty="0"/>
              <a:t>Jews pray in the direction of Jerusalem</a:t>
            </a:r>
          </a:p>
          <a:p>
            <a:r>
              <a:rPr lang="en-US" sz="1800" dirty="0"/>
              <a:t>Israel is central to the Jewish faith and mentioned throughout the Hebrew Bible</a:t>
            </a:r>
          </a:p>
          <a:p>
            <a:r>
              <a:rPr lang="en-US" sz="1800" dirty="0"/>
              <a:t>Visiting Israel is part of a Jewish spiritual mission</a:t>
            </a:r>
          </a:p>
          <a:p>
            <a:r>
              <a:rPr lang="en-US" sz="1800" dirty="0"/>
              <a:t>Many Jews know someone in Israel</a:t>
            </a:r>
          </a:p>
          <a:p>
            <a:r>
              <a:rPr lang="en-US" sz="1800" dirty="0"/>
              <a:t>Jews have a deep connection to Israel</a:t>
            </a:r>
          </a:p>
          <a:p>
            <a:r>
              <a:rPr lang="en-US" sz="1800" dirty="0"/>
              <a:t>Israel is part of the Jewish identity</a:t>
            </a:r>
          </a:p>
        </p:txBody>
      </p:sp>
    </p:spTree>
    <p:extLst>
      <p:ext uri="{BB962C8B-B14F-4D97-AF65-F5344CB8AC3E}">
        <p14:creationId xmlns:p14="http://schemas.microsoft.com/office/powerpoint/2010/main" val="30989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B1AF-A263-772E-DC2D-CEAAF2DB053B}"/>
              </a:ext>
            </a:extLst>
          </p:cNvPr>
          <p:cNvSpPr>
            <a:spLocks noGrp="1"/>
          </p:cNvSpPr>
          <p:nvPr>
            <p:ph type="title"/>
          </p:nvPr>
        </p:nvSpPr>
        <p:spPr/>
        <p:txBody>
          <a:bodyPr/>
          <a:lstStyle/>
          <a:p>
            <a:r>
              <a:rPr lang="en-US" dirty="0"/>
              <a:t>Zionism</a:t>
            </a:r>
          </a:p>
        </p:txBody>
      </p:sp>
      <p:sp>
        <p:nvSpPr>
          <p:cNvPr id="3" name="Content Placeholder 2">
            <a:extLst>
              <a:ext uri="{FF2B5EF4-FFF2-40B4-BE49-F238E27FC236}">
                <a16:creationId xmlns:a16="http://schemas.microsoft.com/office/drawing/2014/main" id="{7A00755C-3D90-6FC3-8A70-FAD2C7226B97}"/>
              </a:ext>
            </a:extLst>
          </p:cNvPr>
          <p:cNvSpPr>
            <a:spLocks noGrp="1"/>
          </p:cNvSpPr>
          <p:nvPr>
            <p:ph idx="1"/>
          </p:nvPr>
        </p:nvSpPr>
        <p:spPr/>
        <p:txBody>
          <a:bodyPr>
            <a:normAutofit fontScale="92500" lnSpcReduction="10000"/>
          </a:bodyPr>
          <a:lstStyle/>
          <a:p>
            <a:r>
              <a:rPr lang="en-US" dirty="0"/>
              <a:t>Zion refers to the Biblical Land of Israel</a:t>
            </a:r>
          </a:p>
          <a:p>
            <a:r>
              <a:rPr lang="en-US" dirty="0"/>
              <a:t>Zionism refers to support for the existence of Israel</a:t>
            </a:r>
          </a:p>
          <a:p>
            <a:r>
              <a:rPr lang="en-US" dirty="0"/>
              <a:t>95% of Jews are “Zionist” therefore, usage of the term “Zionist” is a dog whistle for Jews and universities such as NYU have said so.</a:t>
            </a:r>
          </a:p>
          <a:p>
            <a:r>
              <a:rPr lang="en-US" dirty="0"/>
              <a:t>Zionists is used in current climate as a pejorative, placing Jews underserving of allyship and protection</a:t>
            </a:r>
          </a:p>
          <a:p>
            <a:r>
              <a:rPr lang="en-US" dirty="0"/>
              <a:t>Has become acceptable to demonize and harass Jews because of their perceived (and real) connection to Israel.</a:t>
            </a:r>
          </a:p>
          <a:p>
            <a:r>
              <a:rPr lang="en-US" dirty="0"/>
              <a:t>Zionism is the belief that the Jewish people have a right to and need for national self-determination in some portion of our ancestral homeland, and the vast majority of Jews consider this a part of their Jewish identity</a:t>
            </a:r>
          </a:p>
        </p:txBody>
      </p:sp>
      <p:sp>
        <p:nvSpPr>
          <p:cNvPr id="4" name="Rectangle 3">
            <a:extLst>
              <a:ext uri="{FF2B5EF4-FFF2-40B4-BE49-F238E27FC236}">
                <a16:creationId xmlns:a16="http://schemas.microsoft.com/office/drawing/2014/main" id="{E5C9D462-09EF-EE9D-5668-491A24C72188}"/>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defined">
            <a:extLst>
              <a:ext uri="{FF2B5EF4-FFF2-40B4-BE49-F238E27FC236}">
                <a16:creationId xmlns:a16="http://schemas.microsoft.com/office/drawing/2014/main" id="{688B9D2D-D75B-9E65-80FD-C6FADB4A5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73" r="11960" b="-1"/>
          <a:stretch/>
        </p:blipFill>
        <p:spPr bwMode="auto">
          <a:xfrm>
            <a:off x="126778" y="925242"/>
            <a:ext cx="7404832" cy="52517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BFF3D8-10DE-C24E-8812-50ADC4B31ADD}"/>
              </a:ext>
            </a:extLst>
          </p:cNvPr>
          <p:cNvSpPr>
            <a:spLocks noGrp="1"/>
          </p:cNvSpPr>
          <p:nvPr>
            <p:ph type="title"/>
          </p:nvPr>
        </p:nvSpPr>
        <p:spPr>
          <a:xfrm>
            <a:off x="7978747" y="365125"/>
            <a:ext cx="3375052" cy="978153"/>
          </a:xfrm>
        </p:spPr>
        <p:txBody>
          <a:bodyPr>
            <a:normAutofit/>
          </a:bodyPr>
          <a:lstStyle/>
          <a:p>
            <a:r>
              <a:rPr lang="en-US" sz="4000" dirty="0"/>
              <a:t>Who is a Jew?</a:t>
            </a:r>
          </a:p>
        </p:txBody>
      </p:sp>
      <p:sp>
        <p:nvSpPr>
          <p:cNvPr id="3" name="Content Placeholder 2">
            <a:extLst>
              <a:ext uri="{FF2B5EF4-FFF2-40B4-BE49-F238E27FC236}">
                <a16:creationId xmlns:a16="http://schemas.microsoft.com/office/drawing/2014/main" id="{01AAE99E-ADDD-1354-3740-40DB8ED12578}"/>
              </a:ext>
            </a:extLst>
          </p:cNvPr>
          <p:cNvSpPr>
            <a:spLocks noGrp="1"/>
          </p:cNvSpPr>
          <p:nvPr>
            <p:ph idx="1"/>
          </p:nvPr>
        </p:nvSpPr>
        <p:spPr>
          <a:xfrm>
            <a:off x="7881642" y="1181437"/>
            <a:ext cx="3472157" cy="5311438"/>
          </a:xfrm>
        </p:spPr>
        <p:txBody>
          <a:bodyPr>
            <a:normAutofit fontScale="92500" lnSpcReduction="20000"/>
          </a:bodyPr>
          <a:lstStyle/>
          <a:p>
            <a:r>
              <a:rPr lang="en-US" sz="1700" dirty="0"/>
              <a:t>All are welcome to come and visit, learn with us</a:t>
            </a:r>
          </a:p>
          <a:p>
            <a:r>
              <a:rPr lang="en-US" sz="1700" dirty="0"/>
              <a:t>We don’t proselytize, but anyone who wants to learn about Judaism and eventually become a Jew is welcome through a conversion process and be an equal member</a:t>
            </a:r>
          </a:p>
          <a:p>
            <a:r>
              <a:rPr lang="en-US" sz="1700" dirty="0"/>
              <a:t>We are not all white, most Jews in Israel are not white, we are middle eastern, North African, Hispanic, Black, Asian, multi-racial, multi-ethnic </a:t>
            </a:r>
          </a:p>
          <a:p>
            <a:r>
              <a:rPr lang="en-US" sz="1700" dirty="0"/>
              <a:t>Jewish people originate from Israel, but were expelled and turned into a diasporic people</a:t>
            </a:r>
          </a:p>
          <a:p>
            <a:r>
              <a:rPr lang="en-US" sz="1700" dirty="0"/>
              <a:t>We are only .2% of the world’s population</a:t>
            </a:r>
          </a:p>
          <a:p>
            <a:r>
              <a:rPr lang="en-US" sz="1700" dirty="0"/>
              <a:t>We live in countries all over the world, but predominantly in Israel and the U.S. (darkest blue to lighter blue)-multiple nationalities</a:t>
            </a:r>
          </a:p>
          <a:p>
            <a:r>
              <a:rPr lang="en-US" sz="1700" dirty="0"/>
              <a:t>Complex Identity: We are a people, a culture, and religion</a:t>
            </a:r>
          </a:p>
          <a:p>
            <a:pPr marL="0" indent="0">
              <a:buNone/>
            </a:pPr>
            <a:endParaRPr lang="en-US" sz="1700" dirty="0"/>
          </a:p>
          <a:p>
            <a:endParaRPr lang="en-US" sz="1700" dirty="0"/>
          </a:p>
        </p:txBody>
      </p:sp>
      <p:sp>
        <p:nvSpPr>
          <p:cNvPr id="4" name="Rectangle 3">
            <a:extLst>
              <a:ext uri="{FF2B5EF4-FFF2-40B4-BE49-F238E27FC236}">
                <a16:creationId xmlns:a16="http://schemas.microsoft.com/office/drawing/2014/main" id="{D9AFA887-C5BE-B004-FEB4-DF94035D0F14}"/>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70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C04A9-B611-D17E-768C-3422230AC6AB}"/>
              </a:ext>
            </a:extLst>
          </p:cNvPr>
          <p:cNvPicPr>
            <a:picLocks noChangeAspect="1"/>
          </p:cNvPicPr>
          <p:nvPr/>
        </p:nvPicPr>
        <p:blipFill>
          <a:blip r:embed="rId2"/>
          <a:stretch>
            <a:fillRect/>
          </a:stretch>
        </p:blipFill>
        <p:spPr>
          <a:xfrm>
            <a:off x="58132" y="1897969"/>
            <a:ext cx="12075736" cy="3062062"/>
          </a:xfrm>
          <a:prstGeom prst="rect">
            <a:avLst/>
          </a:prstGeom>
        </p:spPr>
      </p:pic>
      <p:sp>
        <p:nvSpPr>
          <p:cNvPr id="4" name="TextBox 3">
            <a:extLst>
              <a:ext uri="{FF2B5EF4-FFF2-40B4-BE49-F238E27FC236}">
                <a16:creationId xmlns:a16="http://schemas.microsoft.com/office/drawing/2014/main" id="{35CE9F29-7046-9F48-F535-BD62F32B6472}"/>
              </a:ext>
            </a:extLst>
          </p:cNvPr>
          <p:cNvSpPr txBox="1"/>
          <p:nvPr/>
        </p:nvSpPr>
        <p:spPr>
          <a:xfrm>
            <a:off x="224554" y="5599270"/>
            <a:ext cx="6097348" cy="215444"/>
          </a:xfrm>
          <a:prstGeom prst="rect">
            <a:avLst/>
          </a:prstGeom>
          <a:noFill/>
        </p:spPr>
        <p:txBody>
          <a:bodyPr wrap="square">
            <a:spAutoFit/>
          </a:bodyPr>
          <a:lstStyle/>
          <a:p>
            <a:r>
              <a:rPr lang="en-US" sz="800" dirty="0"/>
              <a:t>Source: ADL </a:t>
            </a:r>
            <a:r>
              <a:rPr lang="en-US" sz="800" dirty="0">
                <a:hlinkClick r:id="rId3"/>
              </a:rPr>
              <a:t>https://adl.org/sites/default/files/education/mini-lesson/antisemitism/story.html</a:t>
            </a:r>
            <a:endParaRPr lang="en-US" sz="800" dirty="0"/>
          </a:p>
        </p:txBody>
      </p:sp>
    </p:spTree>
    <p:extLst>
      <p:ext uri="{BB962C8B-B14F-4D97-AF65-F5344CB8AC3E}">
        <p14:creationId xmlns:p14="http://schemas.microsoft.com/office/powerpoint/2010/main" val="64624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1B503-6884-DB19-1B5B-FA682B3A3517}"/>
              </a:ext>
            </a:extLst>
          </p:cNvPr>
          <p:cNvPicPr>
            <a:picLocks noChangeAspect="1"/>
          </p:cNvPicPr>
          <p:nvPr/>
        </p:nvPicPr>
        <p:blipFill>
          <a:blip r:embed="rId2"/>
          <a:stretch>
            <a:fillRect/>
          </a:stretch>
        </p:blipFill>
        <p:spPr>
          <a:xfrm>
            <a:off x="127303" y="715115"/>
            <a:ext cx="11937394" cy="5427769"/>
          </a:xfrm>
          <a:prstGeom prst="rect">
            <a:avLst/>
          </a:prstGeom>
        </p:spPr>
      </p:pic>
      <p:sp>
        <p:nvSpPr>
          <p:cNvPr id="4" name="TextBox 3">
            <a:extLst>
              <a:ext uri="{FF2B5EF4-FFF2-40B4-BE49-F238E27FC236}">
                <a16:creationId xmlns:a16="http://schemas.microsoft.com/office/drawing/2014/main" id="{7F34249F-922E-A11F-6B85-81BA1F2AACAC}"/>
              </a:ext>
            </a:extLst>
          </p:cNvPr>
          <p:cNvSpPr txBox="1"/>
          <p:nvPr/>
        </p:nvSpPr>
        <p:spPr>
          <a:xfrm>
            <a:off x="735291" y="6457361"/>
            <a:ext cx="6757934" cy="461665"/>
          </a:xfrm>
          <a:prstGeom prst="rect">
            <a:avLst/>
          </a:prstGeom>
          <a:noFill/>
        </p:spPr>
        <p:txBody>
          <a:bodyPr wrap="square" rtlCol="0">
            <a:spAutoFit/>
          </a:bodyPr>
          <a:lstStyle/>
          <a:p>
            <a:r>
              <a:rPr lang="en-US" sz="1200" dirty="0"/>
              <a:t>Source: ADL </a:t>
            </a:r>
            <a:r>
              <a:rPr lang="en-US" sz="1200" dirty="0">
                <a:hlinkClick r:id="rId3"/>
              </a:rPr>
              <a:t>https://adl.org/sites/default/files/education/mini-lesson/antisemitism/story.html</a:t>
            </a:r>
            <a:endParaRPr lang="en-US" sz="1200" dirty="0"/>
          </a:p>
          <a:p>
            <a:endParaRPr lang="en-US" sz="1200" dirty="0"/>
          </a:p>
        </p:txBody>
      </p:sp>
    </p:spTree>
    <p:extLst>
      <p:ext uri="{BB962C8B-B14F-4D97-AF65-F5344CB8AC3E}">
        <p14:creationId xmlns:p14="http://schemas.microsoft.com/office/powerpoint/2010/main" val="126035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BF065-1D01-FB3D-19A6-C3B9735EEBE9}"/>
              </a:ext>
            </a:extLst>
          </p:cNvPr>
          <p:cNvPicPr>
            <a:picLocks noChangeAspect="1"/>
          </p:cNvPicPr>
          <p:nvPr/>
        </p:nvPicPr>
        <p:blipFill>
          <a:blip r:embed="rId2"/>
          <a:stretch>
            <a:fillRect/>
          </a:stretch>
        </p:blipFill>
        <p:spPr>
          <a:xfrm>
            <a:off x="224554" y="218394"/>
            <a:ext cx="7258050" cy="3895725"/>
          </a:xfrm>
          <a:prstGeom prst="rect">
            <a:avLst/>
          </a:prstGeom>
        </p:spPr>
      </p:pic>
      <p:sp>
        <p:nvSpPr>
          <p:cNvPr id="7" name="TextBox 6">
            <a:extLst>
              <a:ext uri="{FF2B5EF4-FFF2-40B4-BE49-F238E27FC236}">
                <a16:creationId xmlns:a16="http://schemas.microsoft.com/office/drawing/2014/main" id="{B41BD5B8-79B2-FE95-3AD8-61409385B0FC}"/>
              </a:ext>
            </a:extLst>
          </p:cNvPr>
          <p:cNvSpPr txBox="1"/>
          <p:nvPr/>
        </p:nvSpPr>
        <p:spPr>
          <a:xfrm>
            <a:off x="224554" y="5599270"/>
            <a:ext cx="6097348" cy="215444"/>
          </a:xfrm>
          <a:prstGeom prst="rect">
            <a:avLst/>
          </a:prstGeom>
          <a:noFill/>
        </p:spPr>
        <p:txBody>
          <a:bodyPr wrap="square">
            <a:spAutoFit/>
          </a:bodyPr>
          <a:lstStyle/>
          <a:p>
            <a:r>
              <a:rPr lang="en-US" sz="800" dirty="0"/>
              <a:t>Source: ADL </a:t>
            </a:r>
            <a:r>
              <a:rPr lang="en-US" sz="800" dirty="0">
                <a:hlinkClick r:id="rId3"/>
              </a:rPr>
              <a:t>https://adl.org/sites/default/files/education/mini-lesson/antisemitism/story.html</a:t>
            </a:r>
            <a:endParaRPr lang="en-US" sz="800" dirty="0"/>
          </a:p>
        </p:txBody>
      </p:sp>
      <p:pic>
        <p:nvPicPr>
          <p:cNvPr id="9" name="Picture 8">
            <a:extLst>
              <a:ext uri="{FF2B5EF4-FFF2-40B4-BE49-F238E27FC236}">
                <a16:creationId xmlns:a16="http://schemas.microsoft.com/office/drawing/2014/main" id="{3A063D8E-578F-E269-DEDE-E1951ABA28B6}"/>
              </a:ext>
            </a:extLst>
          </p:cNvPr>
          <p:cNvPicPr>
            <a:picLocks noChangeAspect="1"/>
          </p:cNvPicPr>
          <p:nvPr/>
        </p:nvPicPr>
        <p:blipFill>
          <a:blip r:embed="rId4"/>
          <a:stretch>
            <a:fillRect/>
          </a:stretch>
        </p:blipFill>
        <p:spPr>
          <a:xfrm>
            <a:off x="7708161" y="3581400"/>
            <a:ext cx="4269634" cy="3052762"/>
          </a:xfrm>
          <a:prstGeom prst="rect">
            <a:avLst/>
          </a:prstGeom>
        </p:spPr>
      </p:pic>
      <p:sp>
        <p:nvSpPr>
          <p:cNvPr id="10" name="TextBox 9">
            <a:extLst>
              <a:ext uri="{FF2B5EF4-FFF2-40B4-BE49-F238E27FC236}">
                <a16:creationId xmlns:a16="http://schemas.microsoft.com/office/drawing/2014/main" id="{C425A57B-48AA-1F2F-C739-C7B41B53655A}"/>
              </a:ext>
            </a:extLst>
          </p:cNvPr>
          <p:cNvSpPr txBox="1"/>
          <p:nvPr/>
        </p:nvSpPr>
        <p:spPr>
          <a:xfrm>
            <a:off x="7939732" y="2658070"/>
            <a:ext cx="4027714" cy="923330"/>
          </a:xfrm>
          <a:prstGeom prst="rect">
            <a:avLst/>
          </a:prstGeom>
          <a:noFill/>
        </p:spPr>
        <p:txBody>
          <a:bodyPr wrap="square" rtlCol="0">
            <a:spAutoFit/>
          </a:bodyPr>
          <a:lstStyle/>
          <a:p>
            <a:r>
              <a:rPr lang="en-US" dirty="0"/>
              <a:t>Built in 1763, Touro Synagogue in Rhode Island founded by Sephardi Jews from Spain and Portugal</a:t>
            </a:r>
          </a:p>
        </p:txBody>
      </p:sp>
    </p:spTree>
    <p:extLst>
      <p:ext uri="{BB962C8B-B14F-4D97-AF65-F5344CB8AC3E}">
        <p14:creationId xmlns:p14="http://schemas.microsoft.com/office/powerpoint/2010/main" val="3624242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47E02-7D57-F3FB-C120-FE5BFE34B59F}"/>
              </a:ext>
            </a:extLst>
          </p:cNvPr>
          <p:cNvPicPr>
            <a:picLocks noChangeAspect="1"/>
          </p:cNvPicPr>
          <p:nvPr/>
        </p:nvPicPr>
        <p:blipFill>
          <a:blip r:embed="rId2"/>
          <a:stretch>
            <a:fillRect/>
          </a:stretch>
        </p:blipFill>
        <p:spPr>
          <a:xfrm>
            <a:off x="0" y="1017581"/>
            <a:ext cx="12192000" cy="4822838"/>
          </a:xfrm>
          <a:prstGeom prst="rect">
            <a:avLst/>
          </a:prstGeom>
        </p:spPr>
      </p:pic>
      <p:sp>
        <p:nvSpPr>
          <p:cNvPr id="4" name="TextBox 3">
            <a:extLst>
              <a:ext uri="{FF2B5EF4-FFF2-40B4-BE49-F238E27FC236}">
                <a16:creationId xmlns:a16="http://schemas.microsoft.com/office/drawing/2014/main" id="{0D998A59-EC03-4EB6-DA82-70A06B59F002}"/>
              </a:ext>
            </a:extLst>
          </p:cNvPr>
          <p:cNvSpPr txBox="1"/>
          <p:nvPr/>
        </p:nvSpPr>
        <p:spPr>
          <a:xfrm>
            <a:off x="151726" y="6465118"/>
            <a:ext cx="6097348" cy="215444"/>
          </a:xfrm>
          <a:prstGeom prst="rect">
            <a:avLst/>
          </a:prstGeom>
          <a:noFill/>
        </p:spPr>
        <p:txBody>
          <a:bodyPr wrap="square">
            <a:spAutoFit/>
          </a:bodyPr>
          <a:lstStyle/>
          <a:p>
            <a:r>
              <a:rPr lang="en-US" sz="800" dirty="0"/>
              <a:t>Source: ADL </a:t>
            </a:r>
            <a:r>
              <a:rPr lang="en-US" sz="800" dirty="0">
                <a:hlinkClick r:id="rId3"/>
              </a:rPr>
              <a:t>https://adl.org/sites/default/files/education/mini-lesson/antisemitism/story.html</a:t>
            </a:r>
            <a:endParaRPr lang="en-US" sz="800" dirty="0"/>
          </a:p>
        </p:txBody>
      </p:sp>
    </p:spTree>
    <p:extLst>
      <p:ext uri="{BB962C8B-B14F-4D97-AF65-F5344CB8AC3E}">
        <p14:creationId xmlns:p14="http://schemas.microsoft.com/office/powerpoint/2010/main" val="2335293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FC7B7-C369-9B47-7207-510D41501E5E}"/>
              </a:ext>
            </a:extLst>
          </p:cNvPr>
          <p:cNvSpPr>
            <a:spLocks noGrp="1"/>
          </p:cNvSpPr>
          <p:nvPr>
            <p:ph type="title"/>
          </p:nvPr>
        </p:nvSpPr>
        <p:spPr>
          <a:xfrm>
            <a:off x="103695" y="-358219"/>
            <a:ext cx="11250105" cy="2048907"/>
          </a:xfrm>
        </p:spPr>
        <p:txBody>
          <a:bodyPr/>
          <a:lstStyle/>
          <a:p>
            <a:r>
              <a:rPr lang="en-US" dirty="0"/>
              <a:t>Antisemitism</a:t>
            </a:r>
          </a:p>
        </p:txBody>
      </p:sp>
      <p:sp>
        <p:nvSpPr>
          <p:cNvPr id="3" name="Content Placeholder 2">
            <a:extLst>
              <a:ext uri="{FF2B5EF4-FFF2-40B4-BE49-F238E27FC236}">
                <a16:creationId xmlns:a16="http://schemas.microsoft.com/office/drawing/2014/main" id="{5BDB4D45-BABB-AD92-BB25-F07B29577D61}"/>
              </a:ext>
            </a:extLst>
          </p:cNvPr>
          <p:cNvSpPr>
            <a:spLocks noGrp="1"/>
          </p:cNvSpPr>
          <p:nvPr>
            <p:ph idx="1"/>
          </p:nvPr>
        </p:nvSpPr>
        <p:spPr>
          <a:xfrm>
            <a:off x="103696" y="1348033"/>
            <a:ext cx="3693948" cy="4764443"/>
          </a:xfrm>
        </p:spPr>
        <p:txBody>
          <a:bodyPr>
            <a:normAutofit fontScale="92500" lnSpcReduction="20000"/>
          </a:bodyPr>
          <a:lstStyle/>
          <a:p>
            <a:r>
              <a:rPr lang="en-US" sz="2400" dirty="0"/>
              <a:t>Hatred of Jews, anti-Jewish ideas, bigotry, bias</a:t>
            </a:r>
          </a:p>
          <a:p>
            <a:r>
              <a:rPr lang="en-US" sz="2400" dirty="0"/>
              <a:t>Dehumanizes, isolates Jews</a:t>
            </a:r>
          </a:p>
          <a:p>
            <a:r>
              <a:rPr lang="en-US" sz="2400" dirty="0"/>
              <a:t>Undermines Jewish inclusion and safety</a:t>
            </a:r>
          </a:p>
          <a:p>
            <a:r>
              <a:rPr lang="en-US" sz="2400" dirty="0"/>
              <a:t>Fuels white supremacy, undermines democracy</a:t>
            </a:r>
          </a:p>
          <a:p>
            <a:r>
              <a:rPr lang="en-US" sz="2400" dirty="0"/>
              <a:t>Marginalization of Jews</a:t>
            </a:r>
          </a:p>
          <a:p>
            <a:r>
              <a:rPr lang="en-US" sz="2400" dirty="0"/>
              <a:t>Oppression of Jews</a:t>
            </a:r>
          </a:p>
          <a:p>
            <a:r>
              <a:rPr lang="en-US" sz="2400" dirty="0"/>
              <a:t>Based on stereotypes and myths about Jewish people and Israel</a:t>
            </a:r>
          </a:p>
          <a:p>
            <a:r>
              <a:rPr lang="en-US" dirty="0"/>
              <a:t>IHRA definition</a:t>
            </a:r>
          </a:p>
        </p:txBody>
      </p:sp>
      <p:pic>
        <p:nvPicPr>
          <p:cNvPr id="7" name="Picture 6">
            <a:extLst>
              <a:ext uri="{FF2B5EF4-FFF2-40B4-BE49-F238E27FC236}">
                <a16:creationId xmlns:a16="http://schemas.microsoft.com/office/drawing/2014/main" id="{3415CB0D-4467-355F-2D22-3CF73345089A}"/>
              </a:ext>
            </a:extLst>
          </p:cNvPr>
          <p:cNvPicPr>
            <a:picLocks noChangeAspect="1"/>
          </p:cNvPicPr>
          <p:nvPr/>
        </p:nvPicPr>
        <p:blipFill>
          <a:blip r:embed="rId3"/>
          <a:stretch>
            <a:fillRect/>
          </a:stretch>
        </p:blipFill>
        <p:spPr>
          <a:xfrm>
            <a:off x="5048250" y="1418967"/>
            <a:ext cx="6305550" cy="3276600"/>
          </a:xfrm>
          <a:prstGeom prst="rect">
            <a:avLst/>
          </a:prstGeom>
        </p:spPr>
      </p:pic>
      <p:sp>
        <p:nvSpPr>
          <p:cNvPr id="8" name="TextBox 7">
            <a:extLst>
              <a:ext uri="{FF2B5EF4-FFF2-40B4-BE49-F238E27FC236}">
                <a16:creationId xmlns:a16="http://schemas.microsoft.com/office/drawing/2014/main" id="{1DEF8099-0714-9199-8EEF-1E45C5046502}"/>
              </a:ext>
            </a:extLst>
          </p:cNvPr>
          <p:cNvSpPr txBox="1"/>
          <p:nvPr/>
        </p:nvSpPr>
        <p:spPr>
          <a:xfrm>
            <a:off x="10181967" y="6483178"/>
            <a:ext cx="2676193" cy="307777"/>
          </a:xfrm>
          <a:prstGeom prst="rect">
            <a:avLst/>
          </a:prstGeom>
          <a:noFill/>
        </p:spPr>
        <p:txBody>
          <a:bodyPr wrap="square" rtlCol="0">
            <a:spAutoFit/>
          </a:bodyPr>
          <a:lstStyle/>
          <a:p>
            <a:r>
              <a:rPr lang="en-US" sz="1400" dirty="0"/>
              <a:t>Source: Project Shema</a:t>
            </a:r>
          </a:p>
        </p:txBody>
      </p:sp>
    </p:spTree>
    <p:extLst>
      <p:ext uri="{BB962C8B-B14F-4D97-AF65-F5344CB8AC3E}">
        <p14:creationId xmlns:p14="http://schemas.microsoft.com/office/powerpoint/2010/main" val="202542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1CA9-ACEF-9255-142D-9C6BC4418C1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50DAE1D-97B1-3545-06EE-CCA3F6138943}"/>
              </a:ext>
            </a:extLst>
          </p:cNvPr>
          <p:cNvSpPr>
            <a:spLocks noGrp="1"/>
          </p:cNvSpPr>
          <p:nvPr>
            <p:ph idx="1"/>
          </p:nvPr>
        </p:nvSpPr>
        <p:spPr/>
        <p:txBody>
          <a:bodyPr/>
          <a:lstStyle/>
          <a:p>
            <a:r>
              <a:rPr lang="en-US" dirty="0"/>
              <a:t>Part 1: Introduction to Judaism</a:t>
            </a:r>
          </a:p>
          <a:p>
            <a:r>
              <a:rPr lang="en-US" dirty="0"/>
              <a:t>Part 2: Antisemitism Explained</a:t>
            </a:r>
          </a:p>
          <a:p>
            <a:r>
              <a:rPr lang="en-US" dirty="0"/>
              <a:t>Part 3: Title VI Civil Rights Act Applied</a:t>
            </a:r>
          </a:p>
        </p:txBody>
      </p:sp>
      <p:sp>
        <p:nvSpPr>
          <p:cNvPr id="4" name="Rectangle 3">
            <a:extLst>
              <a:ext uri="{FF2B5EF4-FFF2-40B4-BE49-F238E27FC236}">
                <a16:creationId xmlns:a16="http://schemas.microsoft.com/office/drawing/2014/main" id="{7A6AE37C-2ABF-CFC4-B115-ACBD48E98984}"/>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030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EC821-B137-CB38-0D3C-27449C0C4D1D}"/>
              </a:ext>
            </a:extLst>
          </p:cNvPr>
          <p:cNvPicPr>
            <a:picLocks noChangeAspect="1"/>
          </p:cNvPicPr>
          <p:nvPr/>
        </p:nvPicPr>
        <p:blipFill>
          <a:blip r:embed="rId2"/>
          <a:stretch>
            <a:fillRect/>
          </a:stretch>
        </p:blipFill>
        <p:spPr>
          <a:xfrm>
            <a:off x="3835711" y="1018552"/>
            <a:ext cx="4520577" cy="4820895"/>
          </a:xfrm>
          <a:prstGeom prst="rect">
            <a:avLst/>
          </a:prstGeom>
        </p:spPr>
      </p:pic>
      <p:sp>
        <p:nvSpPr>
          <p:cNvPr id="2" name="Rectangle 1">
            <a:extLst>
              <a:ext uri="{FF2B5EF4-FFF2-40B4-BE49-F238E27FC236}">
                <a16:creationId xmlns:a16="http://schemas.microsoft.com/office/drawing/2014/main" id="{9EC55100-2B8B-A285-27AB-38089A013CF5}"/>
              </a:ext>
            </a:extLst>
          </p:cNvPr>
          <p:cNvSpPr/>
          <p:nvPr/>
        </p:nvSpPr>
        <p:spPr>
          <a:xfrm>
            <a:off x="131135" y="138223"/>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83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6EED-7342-98C9-BE3D-C01E5DE468D5}"/>
              </a:ext>
            </a:extLst>
          </p:cNvPr>
          <p:cNvSpPr>
            <a:spLocks noGrp="1"/>
          </p:cNvSpPr>
          <p:nvPr>
            <p:ph type="title"/>
          </p:nvPr>
        </p:nvSpPr>
        <p:spPr/>
        <p:txBody>
          <a:bodyPr>
            <a:normAutofit fontScale="90000"/>
          </a:bodyPr>
          <a:lstStyle/>
          <a:p>
            <a:br>
              <a:rPr lang="en-US" dirty="0"/>
            </a:br>
            <a:r>
              <a:rPr lang="en-US" dirty="0"/>
              <a:t>Tropes</a:t>
            </a:r>
            <a:br>
              <a:rPr lang="en-US" dirty="0"/>
            </a:br>
            <a:r>
              <a:rPr lang="en-US" sz="2700" dirty="0"/>
              <a:t>Antisemitic stereotypes that repeat throughout history</a:t>
            </a:r>
            <a:br>
              <a:rPr lang="en-US" dirty="0"/>
            </a:br>
            <a:endParaRPr lang="en-US" dirty="0"/>
          </a:p>
        </p:txBody>
      </p:sp>
      <p:sp>
        <p:nvSpPr>
          <p:cNvPr id="3" name="Content Placeholder 2">
            <a:extLst>
              <a:ext uri="{FF2B5EF4-FFF2-40B4-BE49-F238E27FC236}">
                <a16:creationId xmlns:a16="http://schemas.microsoft.com/office/drawing/2014/main" id="{B290DD23-E662-E5F7-EF7B-7E2184113B0F}"/>
              </a:ext>
            </a:extLst>
          </p:cNvPr>
          <p:cNvSpPr>
            <a:spLocks noGrp="1"/>
          </p:cNvSpPr>
          <p:nvPr>
            <p:ph idx="1"/>
          </p:nvPr>
        </p:nvSpPr>
        <p:spPr/>
        <p:txBody>
          <a:bodyPr>
            <a:normAutofit fontScale="92500" lnSpcReduction="10000"/>
          </a:bodyPr>
          <a:lstStyle/>
          <a:p>
            <a:r>
              <a:rPr lang="en-US" dirty="0"/>
              <a:t>Power-tiny group of people quests world domination, controls banks, media, government, weather</a:t>
            </a:r>
          </a:p>
          <a:p>
            <a:r>
              <a:rPr lang="en-US" dirty="0"/>
              <a:t>Greed-Jews stereotyped as stingy, and controlling great wealth</a:t>
            </a:r>
          </a:p>
          <a:p>
            <a:r>
              <a:rPr lang="en-US" dirty="0"/>
              <a:t>Holocaust denial-dismisses the Holocaust; exploits Jewish trauma</a:t>
            </a:r>
          </a:p>
          <a:p>
            <a:r>
              <a:rPr lang="en-US" dirty="0"/>
              <a:t>Blood libel-myth that Jews murder children</a:t>
            </a:r>
          </a:p>
          <a:p>
            <a:r>
              <a:rPr lang="en-US" dirty="0"/>
              <a:t>Christ killers-the myth that Jews murdered Christ (the Romans did)</a:t>
            </a:r>
          </a:p>
          <a:p>
            <a:r>
              <a:rPr lang="en-US" dirty="0"/>
              <a:t>Disloyal-Jews are not “one of us”</a:t>
            </a:r>
          </a:p>
          <a:p>
            <a:r>
              <a:rPr lang="en-US" dirty="0"/>
              <a:t>Anti-Zionism-rejects Jewish nationhood and right to self-determination in their ancestral land</a:t>
            </a:r>
          </a:p>
          <a:p>
            <a:r>
              <a:rPr lang="en-US" dirty="0"/>
              <a:t>Demonizing Jews because of protesting Israel’s government  </a:t>
            </a:r>
          </a:p>
        </p:txBody>
      </p:sp>
      <p:sp>
        <p:nvSpPr>
          <p:cNvPr id="4" name="Rectangle 3">
            <a:extLst>
              <a:ext uri="{FF2B5EF4-FFF2-40B4-BE49-F238E27FC236}">
                <a16:creationId xmlns:a16="http://schemas.microsoft.com/office/drawing/2014/main" id="{73122961-65F5-27C4-31B8-510F1B99C783}"/>
              </a:ext>
            </a:extLst>
          </p:cNvPr>
          <p:cNvSpPr/>
          <p:nvPr/>
        </p:nvSpPr>
        <p:spPr>
          <a:xfrm>
            <a:off x="131135" y="138223"/>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31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A6D2-4ADC-6E5D-6714-31E45920CD10}"/>
              </a:ext>
            </a:extLst>
          </p:cNvPr>
          <p:cNvSpPr>
            <a:spLocks noGrp="1"/>
          </p:cNvSpPr>
          <p:nvPr>
            <p:ph type="title"/>
          </p:nvPr>
        </p:nvSpPr>
        <p:spPr/>
        <p:txBody>
          <a:bodyPr/>
          <a:lstStyle/>
          <a:p>
            <a:r>
              <a:rPr lang="en-US" dirty="0"/>
              <a:t>Antisemitism on the rise</a:t>
            </a:r>
          </a:p>
        </p:txBody>
      </p:sp>
      <p:graphicFrame>
        <p:nvGraphicFramePr>
          <p:cNvPr id="6" name="Table 5">
            <a:extLst>
              <a:ext uri="{FF2B5EF4-FFF2-40B4-BE49-F238E27FC236}">
                <a16:creationId xmlns:a16="http://schemas.microsoft.com/office/drawing/2014/main" id="{A196B91F-0DEA-08A8-C940-D7E60D59C905}"/>
              </a:ext>
            </a:extLst>
          </p:cNvPr>
          <p:cNvGraphicFramePr>
            <a:graphicFrameLocks noGrp="1"/>
          </p:cNvGraphicFramePr>
          <p:nvPr>
            <p:extLst>
              <p:ext uri="{D42A27DB-BD31-4B8C-83A1-F6EECF244321}">
                <p14:modId xmlns:p14="http://schemas.microsoft.com/office/powerpoint/2010/main" val="275241945"/>
              </p:ext>
            </p:extLst>
          </p:nvPr>
        </p:nvGraphicFramePr>
        <p:xfrm>
          <a:off x="819665" y="2184748"/>
          <a:ext cx="10515600" cy="1013460"/>
        </p:xfrm>
        <a:graphic>
          <a:graphicData uri="http://schemas.openxmlformats.org/drawingml/2006/table">
            <a:tbl>
              <a:tblPr/>
              <a:tblGrid>
                <a:gridCol w="10515600">
                  <a:extLst>
                    <a:ext uri="{9D8B030D-6E8A-4147-A177-3AD203B41FA5}">
                      <a16:colId xmlns:a16="http://schemas.microsoft.com/office/drawing/2014/main" val="4033369398"/>
                    </a:ext>
                  </a:extLst>
                </a:gridCol>
              </a:tblGrid>
              <a:tr h="0">
                <a:tc>
                  <a:txBody>
                    <a:bodyPr/>
                    <a:lstStyle/>
                    <a:p>
                      <a:pPr algn="ctr"/>
                      <a:r>
                        <a:rPr lang="en-US" dirty="0">
                          <a:solidFill>
                            <a:srgbClr val="404040"/>
                          </a:solidFill>
                          <a:effectLst/>
                          <a:latin typeface="Arial" panose="020B0604020202020204" pitchFamily="34" charset="0"/>
                        </a:rPr>
                        <a:t>8,873 antisemitic incidents were recorded by ADL last year.*</a:t>
                      </a:r>
                    </a:p>
                    <a:p>
                      <a:pPr algn="ctr"/>
                      <a:r>
                        <a:rPr lang="en-US" b="1" dirty="0">
                          <a:solidFill>
                            <a:srgbClr val="515151"/>
                          </a:solidFill>
                          <a:effectLst/>
                          <a:latin typeface="Arial" panose="020B0604020202020204" pitchFamily="34" charset="0"/>
                        </a:rPr>
                        <a:t>That averages out to one antisemitic act every hour of every day throughout the entire year.</a:t>
                      </a:r>
                      <a:endParaRPr lang="en-US" dirty="0">
                        <a:solidFill>
                          <a:srgbClr val="404040"/>
                        </a:solidFill>
                        <a:effectLst/>
                        <a:latin typeface="Arial" panose="020B0604020202020204" pitchFamily="34" charset="0"/>
                      </a:endParaRPr>
                    </a:p>
                  </a:txBody>
                  <a:tcPr marL="428625" marR="428625" marT="95250" marB="95250" anchor="ctr">
                    <a:lnL>
                      <a:noFill/>
                    </a:lnL>
                    <a:lnR>
                      <a:noFill/>
                    </a:lnR>
                    <a:lnT>
                      <a:noFill/>
                    </a:lnT>
                    <a:lnB>
                      <a:noFill/>
                    </a:lnB>
                    <a:noFill/>
                  </a:tcPr>
                </a:tc>
                <a:extLst>
                  <a:ext uri="{0D108BD9-81ED-4DB2-BD59-A6C34878D82A}">
                    <a16:rowId xmlns:a16="http://schemas.microsoft.com/office/drawing/2014/main" val="3517740092"/>
                  </a:ext>
                </a:extLst>
              </a:tr>
            </a:tbl>
          </a:graphicData>
        </a:graphic>
      </p:graphicFrame>
      <p:graphicFrame>
        <p:nvGraphicFramePr>
          <p:cNvPr id="7" name="Table 6">
            <a:extLst>
              <a:ext uri="{FF2B5EF4-FFF2-40B4-BE49-F238E27FC236}">
                <a16:creationId xmlns:a16="http://schemas.microsoft.com/office/drawing/2014/main" id="{D90F128F-375B-E7B0-23FE-236A75AF691A}"/>
              </a:ext>
            </a:extLst>
          </p:cNvPr>
          <p:cNvGraphicFramePr>
            <a:graphicFrameLocks noGrp="1"/>
          </p:cNvGraphicFramePr>
          <p:nvPr>
            <p:extLst>
              <p:ext uri="{D42A27DB-BD31-4B8C-83A1-F6EECF244321}">
                <p14:modId xmlns:p14="http://schemas.microsoft.com/office/powerpoint/2010/main" val="418468360"/>
              </p:ext>
            </p:extLst>
          </p:nvPr>
        </p:nvGraphicFramePr>
        <p:xfrm>
          <a:off x="3162300" y="4568546"/>
          <a:ext cx="5715000" cy="548640"/>
        </p:xfrm>
        <a:graphic>
          <a:graphicData uri="http://schemas.openxmlformats.org/drawingml/2006/table">
            <a:tbl>
              <a:tblPr/>
              <a:tblGrid>
                <a:gridCol w="5715000">
                  <a:extLst>
                    <a:ext uri="{9D8B030D-6E8A-4147-A177-3AD203B41FA5}">
                      <a16:colId xmlns:a16="http://schemas.microsoft.com/office/drawing/2014/main" val="3661277561"/>
                    </a:ext>
                  </a:extLst>
                </a:gridCol>
              </a:tblGrid>
              <a:tr h="0">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588873798"/>
                  </a:ext>
                </a:extLst>
              </a:tr>
              <a:tr h="0">
                <a:tc>
                  <a:txBody>
                    <a:bodyPr/>
                    <a:lstStyle/>
                    <a:p>
                      <a:pPr algn="ctr"/>
                      <a:endParaRPr lang="en-US"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726270075"/>
                  </a:ext>
                </a:extLst>
              </a:tr>
            </a:tbl>
          </a:graphicData>
        </a:graphic>
      </p:graphicFrame>
      <p:pic>
        <p:nvPicPr>
          <p:cNvPr id="2050" name="Picture 2" descr="Physical assaults were up 45%. Vandalism increased 69%. Harassment swelled 184%.">
            <a:extLst>
              <a:ext uri="{FF2B5EF4-FFF2-40B4-BE49-F238E27FC236}">
                <a16:creationId xmlns:a16="http://schemas.microsoft.com/office/drawing/2014/main" id="{5A40EB63-2623-C703-8B17-41FD9ABCD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697961"/>
            <a:ext cx="5715000"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5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4B33E-B2BF-21CD-28BF-FCA53E0BB575}"/>
              </a:ext>
            </a:extLst>
          </p:cNvPr>
          <p:cNvPicPr>
            <a:picLocks noChangeAspect="1"/>
          </p:cNvPicPr>
          <p:nvPr/>
        </p:nvPicPr>
        <p:blipFill>
          <a:blip r:embed="rId2"/>
          <a:stretch>
            <a:fillRect/>
          </a:stretch>
        </p:blipFill>
        <p:spPr>
          <a:xfrm>
            <a:off x="179109" y="67330"/>
            <a:ext cx="7022969" cy="6728594"/>
          </a:xfrm>
          <a:prstGeom prst="rect">
            <a:avLst/>
          </a:prstGeom>
        </p:spPr>
      </p:pic>
      <p:pic>
        <p:nvPicPr>
          <p:cNvPr id="5" name="Picture 4">
            <a:extLst>
              <a:ext uri="{FF2B5EF4-FFF2-40B4-BE49-F238E27FC236}">
                <a16:creationId xmlns:a16="http://schemas.microsoft.com/office/drawing/2014/main" id="{41A18169-5D29-DD69-586C-4C68D6E66ADA}"/>
              </a:ext>
            </a:extLst>
          </p:cNvPr>
          <p:cNvPicPr>
            <a:picLocks noChangeAspect="1"/>
          </p:cNvPicPr>
          <p:nvPr/>
        </p:nvPicPr>
        <p:blipFill>
          <a:blip r:embed="rId3"/>
          <a:stretch>
            <a:fillRect/>
          </a:stretch>
        </p:blipFill>
        <p:spPr>
          <a:xfrm>
            <a:off x="7965917" y="129406"/>
            <a:ext cx="2667518" cy="6085277"/>
          </a:xfrm>
          <a:prstGeom prst="rect">
            <a:avLst/>
          </a:prstGeom>
        </p:spPr>
      </p:pic>
      <p:sp>
        <p:nvSpPr>
          <p:cNvPr id="6" name="TextBox 5">
            <a:extLst>
              <a:ext uri="{FF2B5EF4-FFF2-40B4-BE49-F238E27FC236}">
                <a16:creationId xmlns:a16="http://schemas.microsoft.com/office/drawing/2014/main" id="{B17178F1-FF9A-0C94-C07E-278773CE06EB}"/>
              </a:ext>
            </a:extLst>
          </p:cNvPr>
          <p:cNvSpPr txBox="1"/>
          <p:nvPr/>
        </p:nvSpPr>
        <p:spPr>
          <a:xfrm>
            <a:off x="7645194" y="6315542"/>
            <a:ext cx="4326903" cy="692497"/>
          </a:xfrm>
          <a:prstGeom prst="rect">
            <a:avLst/>
          </a:prstGeom>
          <a:noFill/>
        </p:spPr>
        <p:txBody>
          <a:bodyPr wrap="square" rtlCol="0">
            <a:spAutoFit/>
          </a:bodyPr>
          <a:lstStyle/>
          <a:p>
            <a:r>
              <a:rPr lang="en-US" sz="1050" dirty="0"/>
              <a:t>Source: ADL </a:t>
            </a:r>
            <a:r>
              <a:rPr lang="en-US" sz="1050" dirty="0">
                <a:hlinkClick r:id="rId4"/>
              </a:rPr>
              <a:t>https://www.adl.org/resources/report/campus-antisemitism-study-campus-climate-and-after-hamas-terrorist-attacks</a:t>
            </a:r>
            <a:endParaRPr lang="en-US" sz="1050" dirty="0"/>
          </a:p>
          <a:p>
            <a:endParaRPr lang="en-US" dirty="0"/>
          </a:p>
        </p:txBody>
      </p:sp>
    </p:spTree>
    <p:extLst>
      <p:ext uri="{BB962C8B-B14F-4D97-AF65-F5344CB8AC3E}">
        <p14:creationId xmlns:p14="http://schemas.microsoft.com/office/powerpoint/2010/main" val="1759616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661FA-E7CD-9005-C3F7-355724571B53}"/>
              </a:ext>
            </a:extLst>
          </p:cNvPr>
          <p:cNvSpPr>
            <a:spLocks noGrp="1"/>
          </p:cNvSpPr>
          <p:nvPr>
            <p:ph idx="1"/>
          </p:nvPr>
        </p:nvSpPr>
        <p:spPr/>
        <p:txBody>
          <a:bodyPr/>
          <a:lstStyle/>
          <a:p>
            <a:pPr marL="0" indent="0" algn="ctr">
              <a:buNone/>
            </a:pPr>
            <a:r>
              <a:rPr lang="en-US" b="0" i="0" cap="all" dirty="0">
                <a:solidFill>
                  <a:srgbClr val="002060"/>
                </a:solidFill>
                <a:effectLst/>
                <a:latin typeface="ui-sans-serif"/>
              </a:rPr>
              <a:t>JEWS ARE THE MOST TARGETED RELIGIOUS GROUP</a:t>
            </a:r>
          </a:p>
          <a:p>
            <a:pPr marL="0" indent="0" algn="ctr">
              <a:buNone/>
            </a:pPr>
            <a:r>
              <a:rPr lang="en-US" b="0" i="0" dirty="0">
                <a:solidFill>
                  <a:srgbClr val="002060"/>
                </a:solidFill>
                <a:effectLst/>
                <a:latin typeface="ui-sans-serif"/>
              </a:rPr>
              <a:t>Just 2% of the U.S. population, Jews are the targets of more than 60% of religiously motivated hate crimes according to FBI data.</a:t>
            </a:r>
          </a:p>
          <a:p>
            <a:pPr marL="0" indent="0" algn="ctr">
              <a:buNone/>
            </a:pPr>
            <a:endParaRPr lang="en-US" b="0" i="0" dirty="0">
              <a:solidFill>
                <a:srgbClr val="002060"/>
              </a:solidFill>
              <a:effectLst/>
              <a:latin typeface="ui-sans-serif"/>
            </a:endParaRPr>
          </a:p>
          <a:p>
            <a:endParaRPr lang="en-US" dirty="0"/>
          </a:p>
        </p:txBody>
      </p:sp>
      <p:graphicFrame>
        <p:nvGraphicFramePr>
          <p:cNvPr id="7" name="Chart 6">
            <a:extLst>
              <a:ext uri="{FF2B5EF4-FFF2-40B4-BE49-F238E27FC236}">
                <a16:creationId xmlns:a16="http://schemas.microsoft.com/office/drawing/2014/main" id="{79AAEEDB-BE40-B32C-1D4E-6892AE437F7E}"/>
              </a:ext>
            </a:extLst>
          </p:cNvPr>
          <p:cNvGraphicFramePr/>
          <p:nvPr/>
        </p:nvGraphicFramePr>
        <p:xfrm>
          <a:off x="2471860" y="3685593"/>
          <a:ext cx="3624140" cy="323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BE5B2065-1D4E-211F-0848-EB03B5BC2924}"/>
              </a:ext>
            </a:extLst>
          </p:cNvPr>
          <p:cNvGraphicFramePr/>
          <p:nvPr/>
        </p:nvGraphicFramePr>
        <p:xfrm>
          <a:off x="6379547" y="3620278"/>
          <a:ext cx="3535320" cy="32377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864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2BD4-2311-89C6-8B97-F4B8D5D5AE57}"/>
              </a:ext>
            </a:extLst>
          </p:cNvPr>
          <p:cNvSpPr>
            <a:spLocks noGrp="1"/>
          </p:cNvSpPr>
          <p:nvPr>
            <p:ph type="title"/>
          </p:nvPr>
        </p:nvSpPr>
        <p:spPr>
          <a:xfrm>
            <a:off x="169682" y="84842"/>
            <a:ext cx="11184118" cy="1140644"/>
          </a:xfrm>
        </p:spPr>
        <p:txBody>
          <a:bodyPr/>
          <a:lstStyle/>
          <a:p>
            <a:r>
              <a:rPr lang="en-US" dirty="0"/>
              <a:t>Conspiracy Theories</a:t>
            </a:r>
          </a:p>
        </p:txBody>
      </p:sp>
      <p:sp>
        <p:nvSpPr>
          <p:cNvPr id="3" name="Content Placeholder 2">
            <a:extLst>
              <a:ext uri="{FF2B5EF4-FFF2-40B4-BE49-F238E27FC236}">
                <a16:creationId xmlns:a16="http://schemas.microsoft.com/office/drawing/2014/main" id="{243B589A-2899-AB92-6006-6293B1DC8096}"/>
              </a:ext>
            </a:extLst>
          </p:cNvPr>
          <p:cNvSpPr>
            <a:spLocks noGrp="1"/>
          </p:cNvSpPr>
          <p:nvPr>
            <p:ph idx="1"/>
          </p:nvPr>
        </p:nvSpPr>
        <p:spPr>
          <a:xfrm>
            <a:off x="169682" y="1097224"/>
            <a:ext cx="11184118" cy="5079739"/>
          </a:xfrm>
        </p:spPr>
        <p:txBody>
          <a:bodyPr/>
          <a:lstStyle/>
          <a:p>
            <a:r>
              <a:rPr lang="en-US" sz="2000" dirty="0"/>
              <a:t>Jews as greedy, evil, all-powerful, untrustworthy, and/corrupt</a:t>
            </a:r>
          </a:p>
          <a:p>
            <a:r>
              <a:rPr lang="en-US" sz="2000" dirty="0"/>
              <a:t>Jews/Zionists control the media and that’s why you cannot trust the western media; Jews/Zionists are using their power to control major government policy.</a:t>
            </a:r>
          </a:p>
          <a:p>
            <a:r>
              <a:rPr lang="en-US" sz="2000" dirty="0"/>
              <a:t>Blaming Jews for killing Jesus</a:t>
            </a:r>
          </a:p>
          <a:p>
            <a:r>
              <a:rPr lang="en-US" sz="2000" dirty="0"/>
              <a:t>Q-Anon-Jewish baby killers</a:t>
            </a:r>
          </a:p>
          <a:p>
            <a:r>
              <a:rPr lang="en-US" sz="2000" dirty="0"/>
              <a:t>Blood libel</a:t>
            </a:r>
          </a:p>
          <a:p>
            <a:r>
              <a:rPr lang="en-US" sz="2000" dirty="0"/>
              <a:t>Replacement theory</a:t>
            </a:r>
          </a:p>
          <a:p>
            <a:endParaRPr lang="en-US" dirty="0"/>
          </a:p>
        </p:txBody>
      </p:sp>
      <p:pic>
        <p:nvPicPr>
          <p:cNvPr id="15" name="Picture 14" descr="A paper with images of different people&#10;&#10;Description automatically generated">
            <a:extLst>
              <a:ext uri="{FF2B5EF4-FFF2-40B4-BE49-F238E27FC236}">
                <a16:creationId xmlns:a16="http://schemas.microsoft.com/office/drawing/2014/main" id="{FFE98CC5-8354-7E4C-B8E2-47FF17ACB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5" y="4001294"/>
            <a:ext cx="3809804" cy="5079739"/>
          </a:xfrm>
          <a:prstGeom prst="rect">
            <a:avLst/>
          </a:prstGeom>
        </p:spPr>
      </p:pic>
      <p:pic>
        <p:nvPicPr>
          <p:cNvPr id="17" name="Picture 16" descr="A newspaper with pictures of men&#10;&#10;Description automatically generated">
            <a:extLst>
              <a:ext uri="{FF2B5EF4-FFF2-40B4-BE49-F238E27FC236}">
                <a16:creationId xmlns:a16="http://schemas.microsoft.com/office/drawing/2014/main" id="{0BC2C9D6-760F-6493-1F80-41AC8B983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125" y="2652674"/>
            <a:ext cx="8157327" cy="6858000"/>
          </a:xfrm>
          <a:prstGeom prst="rect">
            <a:avLst/>
          </a:prstGeom>
          <a:scene3d>
            <a:camera prst="orthographicFront">
              <a:rot lat="0" lon="900000" rev="5400000"/>
            </a:camera>
            <a:lightRig rig="threePt" dir="t"/>
          </a:scene3d>
        </p:spPr>
      </p:pic>
      <p:pic>
        <p:nvPicPr>
          <p:cNvPr id="21" name="Picture 20" descr="A piece of paper with text on it&#10;&#10;Description automatically generated">
            <a:extLst>
              <a:ext uri="{FF2B5EF4-FFF2-40B4-BE49-F238E27FC236}">
                <a16:creationId xmlns:a16="http://schemas.microsoft.com/office/drawing/2014/main" id="{2E9C4A24-9F9D-1DA9-B910-352900FB1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9184" y="4035942"/>
            <a:ext cx="4855533" cy="3641650"/>
          </a:xfrm>
          <a:prstGeom prst="rect">
            <a:avLst/>
          </a:prstGeom>
        </p:spPr>
      </p:pic>
    </p:spTree>
    <p:extLst>
      <p:ext uri="{BB962C8B-B14F-4D97-AF65-F5344CB8AC3E}">
        <p14:creationId xmlns:p14="http://schemas.microsoft.com/office/powerpoint/2010/main" val="422428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to defeat white nationalism">
            <a:extLst>
              <a:ext uri="{FF2B5EF4-FFF2-40B4-BE49-F238E27FC236}">
                <a16:creationId xmlns:a16="http://schemas.microsoft.com/office/drawing/2014/main" id="{20EF86A4-F3C1-D166-1222-52C3D13C1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372" y="4340450"/>
            <a:ext cx="3308931" cy="2337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erican Jews say anti-Semitism ...">
            <a:extLst>
              <a:ext uri="{FF2B5EF4-FFF2-40B4-BE49-F238E27FC236}">
                <a16:creationId xmlns:a16="http://schemas.microsoft.com/office/drawing/2014/main" id="{18E93B74-7AB5-8B1C-7F75-8643351E3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370" y="1757088"/>
            <a:ext cx="3308933" cy="24785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s Left-Wing or Right-Wing Antisemitism ...">
            <a:extLst>
              <a:ext uri="{FF2B5EF4-FFF2-40B4-BE49-F238E27FC236}">
                <a16:creationId xmlns:a16="http://schemas.microsoft.com/office/drawing/2014/main" id="{612A9094-A30E-BE74-EEA2-753949463D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90" y="4262444"/>
            <a:ext cx="3350103" cy="24550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s left-wing Antisemitism real? : r/EnoughCommieSpam">
            <a:extLst>
              <a:ext uri="{FF2B5EF4-FFF2-40B4-BE49-F238E27FC236}">
                <a16:creationId xmlns:a16="http://schemas.microsoft.com/office/drawing/2014/main" id="{A25683E5-A23A-C327-7E11-0A21C8C81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334" y="1775085"/>
            <a:ext cx="3169780" cy="2109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B0A915-82D3-00A6-4618-14C1B325B32E}"/>
              </a:ext>
            </a:extLst>
          </p:cNvPr>
          <p:cNvSpPr txBox="1"/>
          <p:nvPr/>
        </p:nvSpPr>
        <p:spPr>
          <a:xfrm>
            <a:off x="7697009" y="525982"/>
            <a:ext cx="3785589" cy="1508105"/>
          </a:xfrm>
          <a:prstGeom prst="rect">
            <a:avLst/>
          </a:prstGeom>
          <a:noFill/>
        </p:spPr>
        <p:txBody>
          <a:bodyPr wrap="square" rtlCol="0">
            <a:spAutoFit/>
          </a:bodyPr>
          <a:lstStyle/>
          <a:p>
            <a:r>
              <a:rPr lang="en-US" sz="2000" dirty="0">
                <a:solidFill>
                  <a:srgbClr val="C00000"/>
                </a:solidFill>
              </a:rPr>
              <a:t>Far Right</a:t>
            </a:r>
          </a:p>
          <a:p>
            <a:r>
              <a:rPr lang="en-US" dirty="0"/>
              <a:t>White supremacists demonize Jews as non-white and threatening to whites (replacement theory)</a:t>
            </a:r>
          </a:p>
          <a:p>
            <a:endParaRPr lang="en-US" dirty="0"/>
          </a:p>
        </p:txBody>
      </p:sp>
      <p:sp>
        <p:nvSpPr>
          <p:cNvPr id="7" name="TextBox 6">
            <a:extLst>
              <a:ext uri="{FF2B5EF4-FFF2-40B4-BE49-F238E27FC236}">
                <a16:creationId xmlns:a16="http://schemas.microsoft.com/office/drawing/2014/main" id="{405A5BCD-07DD-BF3C-1F68-564AA7190363}"/>
              </a:ext>
            </a:extLst>
          </p:cNvPr>
          <p:cNvSpPr txBox="1"/>
          <p:nvPr/>
        </p:nvSpPr>
        <p:spPr>
          <a:xfrm>
            <a:off x="494255" y="525982"/>
            <a:ext cx="3403938" cy="1231106"/>
          </a:xfrm>
          <a:prstGeom prst="rect">
            <a:avLst/>
          </a:prstGeom>
          <a:noFill/>
        </p:spPr>
        <p:txBody>
          <a:bodyPr wrap="square" rtlCol="0">
            <a:spAutoFit/>
          </a:bodyPr>
          <a:lstStyle/>
          <a:p>
            <a:r>
              <a:rPr lang="en-US" sz="2000" dirty="0">
                <a:solidFill>
                  <a:srgbClr val="C00000"/>
                </a:solidFill>
              </a:rPr>
              <a:t>Far Left</a:t>
            </a:r>
          </a:p>
          <a:p>
            <a:r>
              <a:rPr lang="en-US" dirty="0"/>
              <a:t>Demonizes Jews as exemplary of white supremacy , colonist</a:t>
            </a:r>
          </a:p>
          <a:p>
            <a:endParaRPr lang="en-US" dirty="0"/>
          </a:p>
        </p:txBody>
      </p:sp>
      <p:sp>
        <p:nvSpPr>
          <p:cNvPr id="8" name="Arrow: Left-Right 7">
            <a:extLst>
              <a:ext uri="{FF2B5EF4-FFF2-40B4-BE49-F238E27FC236}">
                <a16:creationId xmlns:a16="http://schemas.microsoft.com/office/drawing/2014/main" id="{71CA58F7-F53B-1953-5DD7-BE37602DDAAF}"/>
              </a:ext>
            </a:extLst>
          </p:cNvPr>
          <p:cNvSpPr/>
          <p:nvPr/>
        </p:nvSpPr>
        <p:spPr>
          <a:xfrm>
            <a:off x="4833952" y="1560027"/>
            <a:ext cx="1936915" cy="94811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DADE12-29BB-38DD-1672-DF41E1885859}"/>
              </a:ext>
            </a:extLst>
          </p:cNvPr>
          <p:cNvPicPr>
            <a:picLocks noChangeAspect="1"/>
          </p:cNvPicPr>
          <p:nvPr/>
        </p:nvPicPr>
        <p:blipFill>
          <a:blip r:embed="rId7"/>
          <a:stretch>
            <a:fillRect/>
          </a:stretch>
        </p:blipFill>
        <p:spPr>
          <a:xfrm>
            <a:off x="4833952" y="3026627"/>
            <a:ext cx="2044277" cy="2970317"/>
          </a:xfrm>
          <a:prstGeom prst="rect">
            <a:avLst/>
          </a:prstGeom>
        </p:spPr>
      </p:pic>
    </p:spTree>
    <p:extLst>
      <p:ext uri="{BB962C8B-B14F-4D97-AF65-F5344CB8AC3E}">
        <p14:creationId xmlns:p14="http://schemas.microsoft.com/office/powerpoint/2010/main" val="3707713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1640E-D85C-9FB6-68A1-B839478F5423}"/>
              </a:ext>
            </a:extLst>
          </p:cNvPr>
          <p:cNvPicPr>
            <a:picLocks noChangeAspect="1"/>
          </p:cNvPicPr>
          <p:nvPr/>
        </p:nvPicPr>
        <p:blipFill>
          <a:blip r:embed="rId2"/>
          <a:stretch>
            <a:fillRect/>
          </a:stretch>
        </p:blipFill>
        <p:spPr>
          <a:xfrm>
            <a:off x="2234132" y="1404938"/>
            <a:ext cx="7743305" cy="4037920"/>
          </a:xfrm>
          <a:prstGeom prst="rect">
            <a:avLst/>
          </a:prstGeom>
        </p:spPr>
      </p:pic>
    </p:spTree>
    <p:extLst>
      <p:ext uri="{BB962C8B-B14F-4D97-AF65-F5344CB8AC3E}">
        <p14:creationId xmlns:p14="http://schemas.microsoft.com/office/powerpoint/2010/main" val="96751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AE36-C87F-6ABF-367D-23B122943049}"/>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ABB5E675-704A-2D7E-7CE7-519A626A5623}"/>
              </a:ext>
            </a:extLst>
          </p:cNvPr>
          <p:cNvSpPr>
            <a:spLocks noGrp="1"/>
          </p:cNvSpPr>
          <p:nvPr>
            <p:ph idx="1"/>
          </p:nvPr>
        </p:nvSpPr>
        <p:spPr/>
        <p:txBody>
          <a:bodyPr>
            <a:normAutofit/>
          </a:bodyPr>
          <a:lstStyle/>
          <a:p>
            <a:r>
              <a:rPr lang="en-US" dirty="0"/>
              <a:t>Educate, be an ally</a:t>
            </a:r>
          </a:p>
          <a:p>
            <a:r>
              <a:rPr lang="en-US" dirty="0"/>
              <a:t>Publicly affirm that we cannot </a:t>
            </a:r>
            <a:r>
              <a:rPr lang="en-US"/>
              <a:t>normalize attacking Jew</a:t>
            </a:r>
            <a:r>
              <a:rPr lang="en-US" dirty="0"/>
              <a:t>s</a:t>
            </a:r>
          </a:p>
          <a:p>
            <a:r>
              <a:rPr lang="en-US" dirty="0"/>
              <a:t>In person-Disrupt</a:t>
            </a:r>
          </a:p>
          <a:p>
            <a:pPr lvl="1"/>
            <a:r>
              <a:rPr lang="en-US" dirty="0"/>
              <a:t>Speak out </a:t>
            </a:r>
          </a:p>
          <a:p>
            <a:pPr lvl="1"/>
            <a:r>
              <a:rPr lang="en-US" dirty="0"/>
              <a:t>Call it out</a:t>
            </a:r>
          </a:p>
          <a:p>
            <a:pPr lvl="1"/>
            <a:r>
              <a:rPr lang="en-US" dirty="0"/>
              <a:t>Advocate</a:t>
            </a:r>
          </a:p>
          <a:p>
            <a:pPr lvl="1"/>
            <a:r>
              <a:rPr lang="en-US" dirty="0"/>
              <a:t>Report</a:t>
            </a:r>
          </a:p>
          <a:p>
            <a:endParaRPr lang="en-US" dirty="0"/>
          </a:p>
        </p:txBody>
      </p:sp>
      <p:sp>
        <p:nvSpPr>
          <p:cNvPr id="4" name="Rectangle 3">
            <a:extLst>
              <a:ext uri="{FF2B5EF4-FFF2-40B4-BE49-F238E27FC236}">
                <a16:creationId xmlns:a16="http://schemas.microsoft.com/office/drawing/2014/main" id="{6AC3C5BD-3C50-8BE6-8440-975E09804DB5}"/>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592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A33-E9AA-22F3-1AC9-16313FA93E19}"/>
              </a:ext>
            </a:extLst>
          </p:cNvPr>
          <p:cNvSpPr>
            <a:spLocks noGrp="1"/>
          </p:cNvSpPr>
          <p:nvPr>
            <p:ph type="ctrTitle"/>
          </p:nvPr>
        </p:nvSpPr>
        <p:spPr/>
        <p:txBody>
          <a:bodyPr/>
          <a:lstStyle/>
          <a:p>
            <a:r>
              <a:rPr lang="en-US" dirty="0"/>
              <a:t>Questions?</a:t>
            </a:r>
          </a:p>
        </p:txBody>
      </p:sp>
      <p:pic>
        <p:nvPicPr>
          <p:cNvPr id="5" name="Picture 4" descr="A blue text on a black background&#10;&#10;Description automatically generated">
            <a:extLst>
              <a:ext uri="{FF2B5EF4-FFF2-40B4-BE49-F238E27FC236}">
                <a16:creationId xmlns:a16="http://schemas.microsoft.com/office/drawing/2014/main" id="{B512D828-9FA8-A272-4D28-C56D14A6A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088" y="4970602"/>
            <a:ext cx="6120276" cy="1530069"/>
          </a:xfrm>
          <a:prstGeom prst="rect">
            <a:avLst/>
          </a:prstGeom>
        </p:spPr>
      </p:pic>
      <p:sp>
        <p:nvSpPr>
          <p:cNvPr id="4" name="Rectangle 3">
            <a:extLst>
              <a:ext uri="{FF2B5EF4-FFF2-40B4-BE49-F238E27FC236}">
                <a16:creationId xmlns:a16="http://schemas.microsoft.com/office/drawing/2014/main" id="{438862CB-80D7-3056-16B8-B85382D74DBE}"/>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0F5F2A-CB4F-B7AE-6706-4765EF224AC2}"/>
              </a:ext>
            </a:extLst>
          </p:cNvPr>
          <p:cNvSpPr txBox="1"/>
          <p:nvPr/>
        </p:nvSpPr>
        <p:spPr>
          <a:xfrm>
            <a:off x="590719" y="4863313"/>
            <a:ext cx="3778980" cy="1569660"/>
          </a:xfrm>
          <a:prstGeom prst="rect">
            <a:avLst/>
          </a:prstGeom>
          <a:noFill/>
        </p:spPr>
        <p:txBody>
          <a:bodyPr wrap="square" rtlCol="0">
            <a:spAutoFit/>
          </a:bodyPr>
          <a:lstStyle/>
          <a:p>
            <a:r>
              <a:rPr lang="en-US" sz="2400" b="1" dirty="0">
                <a:solidFill>
                  <a:srgbClr val="0070C0"/>
                </a:solidFill>
              </a:rPr>
              <a:t>Lisa Epstein, PhD</a:t>
            </a:r>
          </a:p>
          <a:p>
            <a:r>
              <a:rPr lang="en-US" sz="1600" b="1" dirty="0">
                <a:solidFill>
                  <a:srgbClr val="0070C0"/>
                </a:solidFill>
              </a:rPr>
              <a:t>Director of the Jewish Community Relations Council</a:t>
            </a:r>
          </a:p>
          <a:p>
            <a:r>
              <a:rPr lang="en-US" sz="2000" b="1" dirty="0">
                <a:solidFill>
                  <a:srgbClr val="0070C0"/>
                </a:solidFill>
              </a:rPr>
              <a:t>210-302-6962</a:t>
            </a:r>
          </a:p>
          <a:p>
            <a:r>
              <a:rPr lang="en-US" sz="2000" b="1" dirty="0">
                <a:solidFill>
                  <a:srgbClr val="0070C0"/>
                </a:solidFill>
              </a:rPr>
              <a:t>epsteinL@jfsatx.org</a:t>
            </a:r>
          </a:p>
        </p:txBody>
      </p:sp>
    </p:spTree>
    <p:extLst>
      <p:ext uri="{BB962C8B-B14F-4D97-AF65-F5344CB8AC3E}">
        <p14:creationId xmlns:p14="http://schemas.microsoft.com/office/powerpoint/2010/main" val="348394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83391-EDB5-63D2-B4A9-4ED1C4DD2265}"/>
              </a:ext>
            </a:extLst>
          </p:cNvPr>
          <p:cNvSpPr>
            <a:spLocks noGrp="1"/>
          </p:cNvSpPr>
          <p:nvPr>
            <p:ph type="title"/>
          </p:nvPr>
        </p:nvSpPr>
        <p:spPr>
          <a:xfrm>
            <a:off x="1137035" y="609600"/>
            <a:ext cx="3595678" cy="1330839"/>
          </a:xfrm>
        </p:spPr>
        <p:txBody>
          <a:bodyPr>
            <a:normAutofit/>
          </a:bodyPr>
          <a:lstStyle/>
          <a:p>
            <a:r>
              <a:rPr lang="en-US" dirty="0"/>
              <a:t>Introductions</a:t>
            </a:r>
          </a:p>
        </p:txBody>
      </p:sp>
      <p:sp>
        <p:nvSpPr>
          <p:cNvPr id="3" name="Content Placeholder 2">
            <a:extLst>
              <a:ext uri="{FF2B5EF4-FFF2-40B4-BE49-F238E27FC236}">
                <a16:creationId xmlns:a16="http://schemas.microsoft.com/office/drawing/2014/main" id="{7DA54C7C-D9A3-BD15-BD6A-331816A4871A}"/>
              </a:ext>
            </a:extLst>
          </p:cNvPr>
          <p:cNvSpPr>
            <a:spLocks noGrp="1"/>
          </p:cNvSpPr>
          <p:nvPr>
            <p:ph idx="1"/>
          </p:nvPr>
        </p:nvSpPr>
        <p:spPr>
          <a:xfrm>
            <a:off x="1137034" y="2194102"/>
            <a:ext cx="3158741" cy="3908586"/>
          </a:xfrm>
        </p:spPr>
        <p:txBody>
          <a:bodyPr>
            <a:normAutofit/>
          </a:bodyPr>
          <a:lstStyle/>
          <a:p>
            <a:pPr marL="0" indent="0">
              <a:buNone/>
            </a:pPr>
            <a:r>
              <a:rPr lang="en-US" sz="2000"/>
              <a:t>Name</a:t>
            </a:r>
          </a:p>
          <a:p>
            <a:pPr marL="0" indent="0">
              <a:buNone/>
            </a:pPr>
            <a:r>
              <a:rPr lang="en-US" sz="2000"/>
              <a:t>Role/Department</a:t>
            </a:r>
          </a:p>
          <a:p>
            <a:pPr marL="0" indent="0">
              <a:buNone/>
            </a:pPr>
            <a:endParaRPr lang="en-US" sz="2000"/>
          </a:p>
        </p:txBody>
      </p:sp>
      <p:pic>
        <p:nvPicPr>
          <p:cNvPr id="6" name="Picture 5">
            <a:extLst>
              <a:ext uri="{FF2B5EF4-FFF2-40B4-BE49-F238E27FC236}">
                <a16:creationId xmlns:a16="http://schemas.microsoft.com/office/drawing/2014/main" id="{B7B92EB7-3DB9-EC58-7820-81E1A5886525}"/>
              </a:ext>
            </a:extLst>
          </p:cNvPr>
          <p:cNvPicPr>
            <a:picLocks noChangeAspect="1"/>
          </p:cNvPicPr>
          <p:nvPr/>
        </p:nvPicPr>
        <p:blipFill>
          <a:blip r:embed="rId3"/>
          <a:srcRect l="16191" r="11191"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3655078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C4CA-1174-4FC4-ACD0-7CD14E6DACE6}"/>
              </a:ext>
            </a:extLst>
          </p:cNvPr>
          <p:cNvSpPr>
            <a:spLocks noGrp="1"/>
          </p:cNvSpPr>
          <p:nvPr>
            <p:ph type="ctrTitle"/>
          </p:nvPr>
        </p:nvSpPr>
        <p:spPr>
          <a:xfrm>
            <a:off x="3786934" y="2211618"/>
            <a:ext cx="4495387" cy="1621430"/>
          </a:xfrm>
          <a:solidFill>
            <a:schemeClr val="bg1"/>
          </a:solidFill>
        </p:spPr>
        <p:txBody>
          <a:bodyPr>
            <a:normAutofit fontScale="90000"/>
          </a:bodyPr>
          <a:lstStyle/>
          <a:p>
            <a:r>
              <a:rPr lang="en-US" sz="4000" b="1" dirty="0"/>
              <a:t>Schools Under Investigation for VI Violations</a:t>
            </a:r>
          </a:p>
        </p:txBody>
      </p:sp>
      <p:pic>
        <p:nvPicPr>
          <p:cNvPr id="5" name="Picture 4">
            <a:extLst>
              <a:ext uri="{FF2B5EF4-FFF2-40B4-BE49-F238E27FC236}">
                <a16:creationId xmlns:a16="http://schemas.microsoft.com/office/drawing/2014/main" id="{084B9FF6-9B3F-4A14-A332-D771EDC75F36}"/>
              </a:ext>
            </a:extLst>
          </p:cNvPr>
          <p:cNvPicPr>
            <a:picLocks noChangeAspect="1"/>
          </p:cNvPicPr>
          <p:nvPr/>
        </p:nvPicPr>
        <p:blipFill>
          <a:blip r:embed="rId2"/>
          <a:stretch>
            <a:fillRect/>
          </a:stretch>
        </p:blipFill>
        <p:spPr>
          <a:xfrm>
            <a:off x="8034350" y="604892"/>
            <a:ext cx="3612651" cy="1327439"/>
          </a:xfrm>
          <a:prstGeom prst="rect">
            <a:avLst/>
          </a:prstGeom>
        </p:spPr>
      </p:pic>
      <p:pic>
        <p:nvPicPr>
          <p:cNvPr id="6" name="Picture 5">
            <a:extLst>
              <a:ext uri="{FF2B5EF4-FFF2-40B4-BE49-F238E27FC236}">
                <a16:creationId xmlns:a16="http://schemas.microsoft.com/office/drawing/2014/main" id="{EE154871-7716-4219-B63E-31C470A78044}"/>
              </a:ext>
            </a:extLst>
          </p:cNvPr>
          <p:cNvPicPr>
            <a:picLocks noChangeAspect="1"/>
          </p:cNvPicPr>
          <p:nvPr/>
        </p:nvPicPr>
        <p:blipFill>
          <a:blip r:embed="rId3"/>
          <a:stretch>
            <a:fillRect/>
          </a:stretch>
        </p:blipFill>
        <p:spPr>
          <a:xfrm>
            <a:off x="2351324" y="351958"/>
            <a:ext cx="3110741" cy="1750824"/>
          </a:xfrm>
          <a:prstGeom prst="rect">
            <a:avLst/>
          </a:prstGeom>
        </p:spPr>
      </p:pic>
      <p:pic>
        <p:nvPicPr>
          <p:cNvPr id="7" name="Picture 6">
            <a:extLst>
              <a:ext uri="{FF2B5EF4-FFF2-40B4-BE49-F238E27FC236}">
                <a16:creationId xmlns:a16="http://schemas.microsoft.com/office/drawing/2014/main" id="{95203D5D-7991-4CBD-B84A-D109DEE3AF9B}"/>
              </a:ext>
            </a:extLst>
          </p:cNvPr>
          <p:cNvPicPr>
            <a:picLocks noChangeAspect="1"/>
          </p:cNvPicPr>
          <p:nvPr/>
        </p:nvPicPr>
        <p:blipFill>
          <a:blip r:embed="rId4"/>
          <a:stretch>
            <a:fillRect/>
          </a:stretch>
        </p:blipFill>
        <p:spPr>
          <a:xfrm>
            <a:off x="10027160" y="5354976"/>
            <a:ext cx="1706348" cy="658366"/>
          </a:xfrm>
          <a:prstGeom prst="rect">
            <a:avLst/>
          </a:prstGeom>
        </p:spPr>
      </p:pic>
      <p:pic>
        <p:nvPicPr>
          <p:cNvPr id="9" name="Picture 8">
            <a:extLst>
              <a:ext uri="{FF2B5EF4-FFF2-40B4-BE49-F238E27FC236}">
                <a16:creationId xmlns:a16="http://schemas.microsoft.com/office/drawing/2014/main" id="{E95D074F-20E2-4EC5-923A-9E7FB0B0565A}"/>
              </a:ext>
            </a:extLst>
          </p:cNvPr>
          <p:cNvPicPr>
            <a:picLocks noChangeAspect="1"/>
          </p:cNvPicPr>
          <p:nvPr/>
        </p:nvPicPr>
        <p:blipFill>
          <a:blip r:embed="rId5"/>
          <a:stretch>
            <a:fillRect/>
          </a:stretch>
        </p:blipFill>
        <p:spPr>
          <a:xfrm>
            <a:off x="723779" y="2269990"/>
            <a:ext cx="2257425" cy="2257425"/>
          </a:xfrm>
          <a:prstGeom prst="rect">
            <a:avLst/>
          </a:prstGeom>
        </p:spPr>
      </p:pic>
      <p:pic>
        <p:nvPicPr>
          <p:cNvPr id="10" name="Picture 9">
            <a:extLst>
              <a:ext uri="{FF2B5EF4-FFF2-40B4-BE49-F238E27FC236}">
                <a16:creationId xmlns:a16="http://schemas.microsoft.com/office/drawing/2014/main" id="{B221B643-419D-417D-A2D7-4CF524BC71DA}"/>
              </a:ext>
            </a:extLst>
          </p:cNvPr>
          <p:cNvPicPr>
            <a:picLocks noChangeAspect="1"/>
          </p:cNvPicPr>
          <p:nvPr/>
        </p:nvPicPr>
        <p:blipFill>
          <a:blip r:embed="rId6"/>
          <a:stretch>
            <a:fillRect/>
          </a:stretch>
        </p:blipFill>
        <p:spPr>
          <a:xfrm>
            <a:off x="754331" y="4658047"/>
            <a:ext cx="2247900" cy="1714500"/>
          </a:xfrm>
          <a:prstGeom prst="rect">
            <a:avLst/>
          </a:prstGeom>
        </p:spPr>
      </p:pic>
      <p:pic>
        <p:nvPicPr>
          <p:cNvPr id="11" name="Picture 10">
            <a:extLst>
              <a:ext uri="{FF2B5EF4-FFF2-40B4-BE49-F238E27FC236}">
                <a16:creationId xmlns:a16="http://schemas.microsoft.com/office/drawing/2014/main" id="{5ABB8E64-214A-4D58-81A9-73B17B21D88B}"/>
              </a:ext>
            </a:extLst>
          </p:cNvPr>
          <p:cNvPicPr>
            <a:picLocks noChangeAspect="1"/>
          </p:cNvPicPr>
          <p:nvPr/>
        </p:nvPicPr>
        <p:blipFill>
          <a:blip r:embed="rId7"/>
          <a:stretch>
            <a:fillRect/>
          </a:stretch>
        </p:blipFill>
        <p:spPr>
          <a:xfrm>
            <a:off x="3982145" y="4887002"/>
            <a:ext cx="3875682" cy="1447741"/>
          </a:xfrm>
          <a:prstGeom prst="rect">
            <a:avLst/>
          </a:prstGeom>
        </p:spPr>
      </p:pic>
      <p:pic>
        <p:nvPicPr>
          <p:cNvPr id="12" name="Picture 11">
            <a:extLst>
              <a:ext uri="{FF2B5EF4-FFF2-40B4-BE49-F238E27FC236}">
                <a16:creationId xmlns:a16="http://schemas.microsoft.com/office/drawing/2014/main" id="{55F88E41-F4CE-438B-8801-205D0646523B}"/>
              </a:ext>
            </a:extLst>
          </p:cNvPr>
          <p:cNvPicPr>
            <a:picLocks noChangeAspect="1"/>
          </p:cNvPicPr>
          <p:nvPr/>
        </p:nvPicPr>
        <p:blipFill>
          <a:blip r:embed="rId8"/>
          <a:stretch>
            <a:fillRect/>
          </a:stretch>
        </p:blipFill>
        <p:spPr>
          <a:xfrm>
            <a:off x="5052481" y="572687"/>
            <a:ext cx="2428000" cy="1391847"/>
          </a:xfrm>
          <a:prstGeom prst="rect">
            <a:avLst/>
          </a:prstGeom>
        </p:spPr>
      </p:pic>
      <p:pic>
        <p:nvPicPr>
          <p:cNvPr id="4" name="Picture 3">
            <a:extLst>
              <a:ext uri="{FF2B5EF4-FFF2-40B4-BE49-F238E27FC236}">
                <a16:creationId xmlns:a16="http://schemas.microsoft.com/office/drawing/2014/main" id="{75048626-7356-4381-BF31-E2CFCB097887}"/>
              </a:ext>
            </a:extLst>
          </p:cNvPr>
          <p:cNvPicPr>
            <a:picLocks noChangeAspect="1"/>
          </p:cNvPicPr>
          <p:nvPr/>
        </p:nvPicPr>
        <p:blipFill>
          <a:blip r:embed="rId9"/>
          <a:stretch>
            <a:fillRect/>
          </a:stretch>
        </p:blipFill>
        <p:spPr>
          <a:xfrm>
            <a:off x="702752" y="217514"/>
            <a:ext cx="2137233" cy="2102196"/>
          </a:xfrm>
          <a:prstGeom prst="rect">
            <a:avLst/>
          </a:prstGeom>
        </p:spPr>
      </p:pic>
      <p:pic>
        <p:nvPicPr>
          <p:cNvPr id="13" name="Picture 12">
            <a:extLst>
              <a:ext uri="{FF2B5EF4-FFF2-40B4-BE49-F238E27FC236}">
                <a16:creationId xmlns:a16="http://schemas.microsoft.com/office/drawing/2014/main" id="{E1277F15-EA1D-4E42-8273-836D1478431A}"/>
              </a:ext>
            </a:extLst>
          </p:cNvPr>
          <p:cNvPicPr>
            <a:picLocks noChangeAspect="1"/>
          </p:cNvPicPr>
          <p:nvPr/>
        </p:nvPicPr>
        <p:blipFill>
          <a:blip r:embed="rId10"/>
          <a:stretch>
            <a:fillRect/>
          </a:stretch>
        </p:blipFill>
        <p:spPr>
          <a:xfrm>
            <a:off x="6920286" y="3616747"/>
            <a:ext cx="2284213" cy="1447741"/>
          </a:xfrm>
          <a:prstGeom prst="rect">
            <a:avLst/>
          </a:prstGeom>
        </p:spPr>
      </p:pic>
      <p:pic>
        <p:nvPicPr>
          <p:cNvPr id="8" name="Picture 7">
            <a:extLst>
              <a:ext uri="{FF2B5EF4-FFF2-40B4-BE49-F238E27FC236}">
                <a16:creationId xmlns:a16="http://schemas.microsoft.com/office/drawing/2014/main" id="{50A05721-5B82-475B-B7F5-9045AB18A6EA}"/>
              </a:ext>
            </a:extLst>
          </p:cNvPr>
          <p:cNvPicPr>
            <a:picLocks noChangeAspect="1"/>
          </p:cNvPicPr>
          <p:nvPr/>
        </p:nvPicPr>
        <p:blipFill>
          <a:blip r:embed="rId11"/>
          <a:stretch>
            <a:fillRect/>
          </a:stretch>
        </p:blipFill>
        <p:spPr>
          <a:xfrm>
            <a:off x="9405561" y="2365102"/>
            <a:ext cx="2010112" cy="2315797"/>
          </a:xfrm>
          <a:prstGeom prst="rect">
            <a:avLst/>
          </a:prstGeom>
        </p:spPr>
      </p:pic>
    </p:spTree>
    <p:extLst>
      <p:ext uri="{BB962C8B-B14F-4D97-AF65-F5344CB8AC3E}">
        <p14:creationId xmlns:p14="http://schemas.microsoft.com/office/powerpoint/2010/main" val="1972895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06" t="-8785" r="-2306" b="-14657"/>
            </a:stretch>
          </a:blipFill>
        </p:spPr>
        <p:txBody>
          <a:bodyPr/>
          <a:lstStyle/>
          <a:p>
            <a:endParaRPr lang="en-US"/>
          </a:p>
        </p:txBody>
      </p:sp>
      <p:sp>
        <p:nvSpPr>
          <p:cNvPr id="3" name="Freeform 3"/>
          <p:cNvSpPr/>
          <p:nvPr/>
        </p:nvSpPr>
        <p:spPr>
          <a:xfrm>
            <a:off x="578706" y="384153"/>
            <a:ext cx="2911833" cy="1186572"/>
          </a:xfrm>
          <a:custGeom>
            <a:avLst/>
            <a:gdLst/>
            <a:ahLst/>
            <a:cxnLst/>
            <a:rect l="l" t="t" r="r" b="b"/>
            <a:pathLst>
              <a:path w="4367749" h="1779858">
                <a:moveTo>
                  <a:pt x="0" y="0"/>
                </a:moveTo>
                <a:lnTo>
                  <a:pt x="4367749" y="0"/>
                </a:lnTo>
                <a:lnTo>
                  <a:pt x="4367749" y="1779858"/>
                </a:lnTo>
                <a:lnTo>
                  <a:pt x="0" y="1779858"/>
                </a:lnTo>
                <a:lnTo>
                  <a:pt x="0" y="0"/>
                </a:lnTo>
                <a:close/>
              </a:path>
            </a:pathLst>
          </a:custGeom>
          <a:blipFill>
            <a:blip r:embed="rId3"/>
            <a:stretch>
              <a:fillRect/>
            </a:stretch>
          </a:blipFill>
        </p:spPr>
        <p:txBody>
          <a:bodyPr/>
          <a:lstStyle/>
          <a:p>
            <a:endParaRPr lang="en-US"/>
          </a:p>
        </p:txBody>
      </p:sp>
      <p:sp>
        <p:nvSpPr>
          <p:cNvPr id="5" name="Freeform 5"/>
          <p:cNvSpPr/>
          <p:nvPr/>
        </p:nvSpPr>
        <p:spPr>
          <a:xfrm>
            <a:off x="9407223" y="384154"/>
            <a:ext cx="2256178" cy="1073385"/>
          </a:xfrm>
          <a:custGeom>
            <a:avLst/>
            <a:gdLst/>
            <a:ahLst/>
            <a:cxnLst/>
            <a:rect l="l" t="t" r="r" b="b"/>
            <a:pathLst>
              <a:path w="3384267" h="1610077">
                <a:moveTo>
                  <a:pt x="0" y="0"/>
                </a:moveTo>
                <a:lnTo>
                  <a:pt x="3384267" y="0"/>
                </a:lnTo>
                <a:lnTo>
                  <a:pt x="3384267" y="1610078"/>
                </a:lnTo>
                <a:lnTo>
                  <a:pt x="0" y="161007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9234070" y="6274373"/>
            <a:ext cx="2272130" cy="129138"/>
          </a:xfrm>
          <a:prstGeom prst="rect">
            <a:avLst/>
          </a:prstGeom>
        </p:spPr>
        <p:txBody>
          <a:bodyPr lIns="0" tIns="0" rIns="0" bIns="0" rtlCol="0" anchor="t">
            <a:spAutoFit/>
          </a:bodyPr>
          <a:lstStyle/>
          <a:p>
            <a:pPr algn="r">
              <a:lnSpc>
                <a:spcPts val="1119"/>
              </a:lnSpc>
            </a:pPr>
            <a:r>
              <a:rPr lang="en-US" sz="800" spc="160">
                <a:solidFill>
                  <a:srgbClr val="FFFFFF"/>
                </a:solidFill>
                <a:latin typeface="Montserrat Classic"/>
              </a:rPr>
              <a:t>JULY 2024</a:t>
            </a:r>
          </a:p>
        </p:txBody>
      </p:sp>
      <p:sp>
        <p:nvSpPr>
          <p:cNvPr id="9" name="TextBox 8">
            <a:extLst>
              <a:ext uri="{FF2B5EF4-FFF2-40B4-BE49-F238E27FC236}">
                <a16:creationId xmlns:a16="http://schemas.microsoft.com/office/drawing/2014/main" id="{6D838540-10CA-4C05-A3D5-751731DB0543}"/>
              </a:ext>
            </a:extLst>
          </p:cNvPr>
          <p:cNvSpPr txBox="1"/>
          <p:nvPr/>
        </p:nvSpPr>
        <p:spPr>
          <a:xfrm>
            <a:off x="232476" y="1689315"/>
            <a:ext cx="11716718" cy="5139869"/>
          </a:xfrm>
          <a:prstGeom prst="rect">
            <a:avLst/>
          </a:prstGeom>
          <a:noFill/>
        </p:spPr>
        <p:txBody>
          <a:bodyPr wrap="square" rtlCol="0">
            <a:spAutoFit/>
          </a:bodyPr>
          <a:lstStyle/>
          <a:p>
            <a:pPr algn="ctr"/>
            <a:r>
              <a:rPr lang="en-US" sz="2400" b="1" dirty="0"/>
              <a:t>Title VI 1964 Civil Rights Act: Non-Discrimination in Federally Funded Programs</a:t>
            </a:r>
            <a:br>
              <a:rPr lang="en-US" sz="2400" b="1" dirty="0"/>
            </a:br>
            <a:r>
              <a:rPr lang="en-US" sz="2400" b="1" dirty="0"/>
              <a:t>(HOP 9.01)</a:t>
            </a:r>
          </a:p>
          <a:p>
            <a:r>
              <a:rPr lang="en-US" sz="2400" b="1" dirty="0"/>
              <a:t>“</a:t>
            </a:r>
            <a:r>
              <a:rPr lang="en-US" sz="2800" b="1" dirty="0"/>
              <a:t>No person in the United States shall, on the ground of race, color, or national origin, be excluded from participation in, be denied the benefits of, or be subjected to discrimination under any program or activity receiving federal financial assistance.”</a:t>
            </a:r>
          </a:p>
          <a:p>
            <a:endParaRPr lang="en-US" sz="2800" b="1" dirty="0"/>
          </a:p>
          <a:p>
            <a:r>
              <a:rPr lang="en-US" sz="2800" b="1" dirty="0"/>
              <a:t>ENFORCEMENT:</a:t>
            </a:r>
          </a:p>
          <a:p>
            <a:r>
              <a:rPr lang="en-US" sz="2800" b="1" dirty="0"/>
              <a:t>The U.S. Department of Education’s (ED) Office for Civil Rights (OCR), with 12 regional offices and a headquarters office in Washington, D.C., enforces Title VI as it applies to programs or activities that receive financial assistance from 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06" t="-8785" r="-2306" b="-14657"/>
            </a:stretch>
          </a:blipFill>
        </p:spPr>
        <p:txBody>
          <a:bodyPr/>
          <a:lstStyle/>
          <a:p>
            <a:endParaRPr lang="en-US"/>
          </a:p>
        </p:txBody>
      </p:sp>
      <p:sp>
        <p:nvSpPr>
          <p:cNvPr id="3" name="Freeform 3"/>
          <p:cNvSpPr/>
          <p:nvPr/>
        </p:nvSpPr>
        <p:spPr>
          <a:xfrm>
            <a:off x="578706" y="384153"/>
            <a:ext cx="2911833" cy="1186572"/>
          </a:xfrm>
          <a:custGeom>
            <a:avLst/>
            <a:gdLst/>
            <a:ahLst/>
            <a:cxnLst/>
            <a:rect l="l" t="t" r="r" b="b"/>
            <a:pathLst>
              <a:path w="4367749" h="1779858">
                <a:moveTo>
                  <a:pt x="0" y="0"/>
                </a:moveTo>
                <a:lnTo>
                  <a:pt x="4367749" y="0"/>
                </a:lnTo>
                <a:lnTo>
                  <a:pt x="4367749" y="1779858"/>
                </a:lnTo>
                <a:lnTo>
                  <a:pt x="0" y="1779858"/>
                </a:lnTo>
                <a:lnTo>
                  <a:pt x="0" y="0"/>
                </a:lnTo>
                <a:close/>
              </a:path>
            </a:pathLst>
          </a:custGeom>
          <a:blipFill>
            <a:blip r:embed="rId3"/>
            <a:stretch>
              <a:fillRect/>
            </a:stretch>
          </a:blipFill>
        </p:spPr>
        <p:txBody>
          <a:bodyPr/>
          <a:lstStyle/>
          <a:p>
            <a:endParaRPr lang="en-US"/>
          </a:p>
        </p:txBody>
      </p:sp>
      <p:sp>
        <p:nvSpPr>
          <p:cNvPr id="5" name="Freeform 5"/>
          <p:cNvSpPr/>
          <p:nvPr/>
        </p:nvSpPr>
        <p:spPr>
          <a:xfrm>
            <a:off x="9407223" y="384154"/>
            <a:ext cx="2256178" cy="1073385"/>
          </a:xfrm>
          <a:custGeom>
            <a:avLst/>
            <a:gdLst/>
            <a:ahLst/>
            <a:cxnLst/>
            <a:rect l="l" t="t" r="r" b="b"/>
            <a:pathLst>
              <a:path w="3384267" h="1610077">
                <a:moveTo>
                  <a:pt x="0" y="0"/>
                </a:moveTo>
                <a:lnTo>
                  <a:pt x="3384267" y="0"/>
                </a:lnTo>
                <a:lnTo>
                  <a:pt x="3384267" y="1610078"/>
                </a:lnTo>
                <a:lnTo>
                  <a:pt x="0" y="1610078"/>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9234070" y="6274373"/>
            <a:ext cx="2272130" cy="129138"/>
          </a:xfrm>
          <a:prstGeom prst="rect">
            <a:avLst/>
          </a:prstGeom>
        </p:spPr>
        <p:txBody>
          <a:bodyPr lIns="0" tIns="0" rIns="0" bIns="0" rtlCol="0" anchor="t">
            <a:spAutoFit/>
          </a:bodyPr>
          <a:lstStyle/>
          <a:p>
            <a:pPr algn="r">
              <a:lnSpc>
                <a:spcPts val="1119"/>
              </a:lnSpc>
            </a:pPr>
            <a:r>
              <a:rPr lang="en-US" sz="800" spc="160">
                <a:solidFill>
                  <a:srgbClr val="FFFFFF"/>
                </a:solidFill>
                <a:latin typeface="Montserrat Classic"/>
              </a:rPr>
              <a:t>JULY 2024</a:t>
            </a:r>
          </a:p>
        </p:txBody>
      </p:sp>
      <p:sp>
        <p:nvSpPr>
          <p:cNvPr id="9" name="TextBox 8">
            <a:extLst>
              <a:ext uri="{FF2B5EF4-FFF2-40B4-BE49-F238E27FC236}">
                <a16:creationId xmlns:a16="http://schemas.microsoft.com/office/drawing/2014/main" id="{6D838540-10CA-4C05-A3D5-751731DB0543}"/>
              </a:ext>
            </a:extLst>
          </p:cNvPr>
          <p:cNvSpPr txBox="1"/>
          <p:nvPr/>
        </p:nvSpPr>
        <p:spPr>
          <a:xfrm>
            <a:off x="232475" y="1689315"/>
            <a:ext cx="11959525" cy="523220"/>
          </a:xfrm>
          <a:prstGeom prst="rect">
            <a:avLst/>
          </a:prstGeom>
          <a:noFill/>
        </p:spPr>
        <p:txBody>
          <a:bodyPr wrap="square" rtlCol="0">
            <a:spAutoFit/>
          </a:bodyPr>
          <a:lstStyle/>
          <a:p>
            <a:endParaRPr lang="en-US" sz="2800" dirty="0"/>
          </a:p>
        </p:txBody>
      </p:sp>
      <p:sp>
        <p:nvSpPr>
          <p:cNvPr id="4" name="TextBox 3">
            <a:extLst>
              <a:ext uri="{FF2B5EF4-FFF2-40B4-BE49-F238E27FC236}">
                <a16:creationId xmlns:a16="http://schemas.microsoft.com/office/drawing/2014/main" id="{52E5E4E2-F2D3-42F1-9333-B719B801D341}"/>
              </a:ext>
            </a:extLst>
          </p:cNvPr>
          <p:cNvSpPr txBox="1"/>
          <p:nvPr/>
        </p:nvSpPr>
        <p:spPr>
          <a:xfrm>
            <a:off x="401877" y="1843203"/>
            <a:ext cx="10064737" cy="4893647"/>
          </a:xfrm>
          <a:prstGeom prst="rect">
            <a:avLst/>
          </a:prstGeom>
          <a:noFill/>
        </p:spPr>
        <p:txBody>
          <a:bodyPr wrap="square" rtlCol="0">
            <a:spAutoFit/>
          </a:bodyPr>
          <a:lstStyle/>
          <a:p>
            <a:r>
              <a:rPr lang="en-US" sz="2400" b="1" dirty="0"/>
              <a:t>It is important to report all known information to EOS. If it is an immediate health and safety risk, UTSA PD, then BIT, too.</a:t>
            </a:r>
          </a:p>
          <a:p>
            <a:endParaRPr lang="en-US" sz="2400" b="1" dirty="0"/>
          </a:p>
          <a:p>
            <a:r>
              <a:rPr lang="en-US" sz="2400" b="1" dirty="0"/>
              <a:t>ED is asking in some resolution agreements:</a:t>
            </a:r>
          </a:p>
          <a:p>
            <a:pPr marL="457200" indent="-457200">
              <a:buAutoNum type="arabicParenR"/>
            </a:pPr>
            <a:r>
              <a:rPr lang="en-US" sz="2400" b="1" dirty="0"/>
              <a:t>Full documentation for how investigations are handled looking at the totality of circumstance</a:t>
            </a:r>
          </a:p>
          <a:p>
            <a:pPr marL="457200" indent="-457200">
              <a:buAutoNum type="arabicParenR"/>
            </a:pPr>
            <a:r>
              <a:rPr lang="en-US" sz="2400" b="1" dirty="0"/>
              <a:t>Annually training on non-discrimination and training for those involved in investigations.</a:t>
            </a:r>
          </a:p>
          <a:p>
            <a:pPr marL="457200" indent="-457200">
              <a:buAutoNum type="arabicParenR"/>
            </a:pPr>
            <a:r>
              <a:rPr lang="en-US" sz="2400" b="1" dirty="0"/>
              <a:t>Thorough investigations of cases that are reported.</a:t>
            </a:r>
          </a:p>
          <a:p>
            <a:pPr marL="457200" indent="-457200">
              <a:buAutoNum type="arabicParenR"/>
            </a:pPr>
            <a:r>
              <a:rPr lang="en-US" sz="2400" b="1" dirty="0"/>
              <a:t>Reviews of policies and the language included and make updates if needed.</a:t>
            </a:r>
          </a:p>
          <a:p>
            <a:pPr marL="457200" indent="-457200">
              <a:buAutoNum type="arabicParenR"/>
            </a:pPr>
            <a:endParaRPr lang="en-US" sz="2400" b="1" dirty="0"/>
          </a:p>
          <a:p>
            <a:r>
              <a:rPr lang="en-US" sz="2400" b="1" dirty="0"/>
              <a:t>TO REPORT GO TO www.utsa.edu/eos/report-an-incident/</a:t>
            </a:r>
          </a:p>
        </p:txBody>
      </p:sp>
    </p:spTree>
    <p:extLst>
      <p:ext uri="{BB962C8B-B14F-4D97-AF65-F5344CB8AC3E}">
        <p14:creationId xmlns:p14="http://schemas.microsoft.com/office/powerpoint/2010/main" val="150394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E8A96D-19F6-6E98-9B64-28D084F1F4E2}"/>
              </a:ext>
            </a:extLst>
          </p:cNvPr>
          <p:cNvSpPr>
            <a:spLocks noGrp="1"/>
          </p:cNvSpPr>
          <p:nvPr>
            <p:ph type="title"/>
          </p:nvPr>
        </p:nvSpPr>
        <p:spPr>
          <a:xfrm>
            <a:off x="860742" y="1124988"/>
            <a:ext cx="4425962" cy="2387600"/>
          </a:xfrm>
        </p:spPr>
        <p:txBody>
          <a:bodyPr vert="horz" lIns="91440" tIns="45720" rIns="91440" bIns="45720" rtlCol="0" anchor="b">
            <a:normAutofit/>
          </a:bodyPr>
          <a:lstStyle/>
          <a:p>
            <a:r>
              <a:rPr lang="en-US" sz="6000"/>
              <a:t>Identity</a:t>
            </a:r>
          </a:p>
        </p:txBody>
      </p:sp>
      <p:pic>
        <p:nvPicPr>
          <p:cNvPr id="5" name="Picture 4">
            <a:extLst>
              <a:ext uri="{FF2B5EF4-FFF2-40B4-BE49-F238E27FC236}">
                <a16:creationId xmlns:a16="http://schemas.microsoft.com/office/drawing/2014/main" id="{336F9739-4DCF-2441-0C94-DE9291E0FCB4}"/>
              </a:ext>
            </a:extLst>
          </p:cNvPr>
          <p:cNvPicPr>
            <a:picLocks noChangeAspect="1"/>
          </p:cNvPicPr>
          <p:nvPr/>
        </p:nvPicPr>
        <p:blipFill>
          <a:blip r:embed="rId3"/>
          <a:srcRect l="18312" r="21654"/>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28"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0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CAE88E5-93B6-2E3E-076D-ADCBD1C1F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DD1556-4482-4185-0206-8FB2497A3AB2}"/>
              </a:ext>
            </a:extLst>
          </p:cNvPr>
          <p:cNvSpPr>
            <a:spLocks noGrp="1"/>
          </p:cNvSpPr>
          <p:nvPr>
            <p:ph type="title"/>
          </p:nvPr>
        </p:nvSpPr>
        <p:spPr>
          <a:xfrm>
            <a:off x="838200" y="365125"/>
            <a:ext cx="3822189" cy="1899912"/>
          </a:xfrm>
        </p:spPr>
        <p:txBody>
          <a:bodyPr>
            <a:normAutofit/>
          </a:bodyPr>
          <a:lstStyle/>
          <a:p>
            <a:r>
              <a:rPr lang="en-US" sz="4000" dirty="0"/>
              <a:t>Beliefs</a:t>
            </a:r>
          </a:p>
        </p:txBody>
      </p:sp>
      <p:sp>
        <p:nvSpPr>
          <p:cNvPr id="3" name="Content Placeholder 2">
            <a:extLst>
              <a:ext uri="{FF2B5EF4-FFF2-40B4-BE49-F238E27FC236}">
                <a16:creationId xmlns:a16="http://schemas.microsoft.com/office/drawing/2014/main" id="{CB798D31-7030-14F2-6FB0-4B805FC93DAE}"/>
              </a:ext>
            </a:extLst>
          </p:cNvPr>
          <p:cNvSpPr>
            <a:spLocks noGrp="1"/>
          </p:cNvSpPr>
          <p:nvPr>
            <p:ph idx="1"/>
          </p:nvPr>
        </p:nvSpPr>
        <p:spPr>
          <a:xfrm>
            <a:off x="348344" y="1959429"/>
            <a:ext cx="4312046" cy="4217534"/>
          </a:xfrm>
        </p:spPr>
        <p:txBody>
          <a:bodyPr>
            <a:normAutofit/>
          </a:bodyPr>
          <a:lstStyle/>
          <a:p>
            <a:r>
              <a:rPr lang="en-US" sz="1800" b="0" i="0" dirty="0">
                <a:effectLst/>
                <a:latin typeface="arial" panose="020B0604020202020204" pitchFamily="34" charset="0"/>
              </a:rPr>
              <a:t>Judaism originated with Abraham around </a:t>
            </a:r>
            <a:r>
              <a:rPr lang="en-US" sz="1800" dirty="0">
                <a:latin typeface="arial" panose="020B0604020202020204" pitchFamily="34" charset="0"/>
              </a:rPr>
              <a:t>2000 BCE</a:t>
            </a:r>
          </a:p>
          <a:p>
            <a:r>
              <a:rPr lang="en-US" sz="1800" dirty="0">
                <a:latin typeface="arial" panose="020B0604020202020204" pitchFamily="34" charset="0"/>
              </a:rPr>
              <a:t>First monotheistic religion</a:t>
            </a:r>
          </a:p>
          <a:p>
            <a:r>
              <a:rPr lang="en-US" sz="1800" dirty="0">
                <a:latin typeface="arial" panose="020B0604020202020204" pitchFamily="34" charset="0"/>
              </a:rPr>
              <a:t>Founded in the land of Israel</a:t>
            </a:r>
          </a:p>
          <a:p>
            <a:r>
              <a:rPr lang="en-US" sz="1800" dirty="0">
                <a:latin typeface="arial" panose="020B0604020202020204" pitchFamily="34" charset="0"/>
              </a:rPr>
              <a:t>A people, a religion, a culture</a:t>
            </a:r>
            <a:endParaRPr lang="en-US" sz="1800" b="0" i="0" dirty="0">
              <a:effectLst/>
              <a:latin typeface="arial" panose="020B0604020202020204" pitchFamily="34" charset="0"/>
            </a:endParaRPr>
          </a:p>
          <a:p>
            <a:r>
              <a:rPr lang="en-US" sz="1800" b="0" i="0" dirty="0">
                <a:effectLst/>
                <a:latin typeface="arial" panose="020B0604020202020204" pitchFamily="34" charset="0"/>
              </a:rPr>
              <a:t>Is Based on the Torah, or </a:t>
            </a:r>
            <a:r>
              <a:rPr lang="en-US" sz="1800" dirty="0">
                <a:latin typeface="Arial" panose="020B0604020202020204" pitchFamily="34" charset="0"/>
              </a:rPr>
              <a:t>Hebrew Scripture</a:t>
            </a:r>
          </a:p>
          <a:p>
            <a:r>
              <a:rPr lang="en-US" sz="1800" dirty="0">
                <a:latin typeface="Arial" panose="020B0604020202020204" pitchFamily="34" charset="0"/>
              </a:rPr>
              <a:t>We read from the Torah in synagogue a different chapter each week</a:t>
            </a:r>
          </a:p>
          <a:p>
            <a:r>
              <a:rPr lang="en-US" sz="1800" b="0" i="0" dirty="0">
                <a:effectLst/>
                <a:latin typeface="Arial" panose="020B0604020202020204" pitchFamily="34" charset="0"/>
              </a:rPr>
              <a:t>We pray in Hebrew and English (or the language of the land)</a:t>
            </a:r>
          </a:p>
          <a:p>
            <a:r>
              <a:rPr lang="en-US" sz="1800" dirty="0">
                <a:latin typeface="Arial" panose="020B0604020202020204" pitchFamily="34" charset="0"/>
              </a:rPr>
              <a:t>Tikkun </a:t>
            </a:r>
            <a:r>
              <a:rPr lang="en-US" sz="1800" dirty="0" err="1">
                <a:latin typeface="Arial" panose="020B0604020202020204" pitchFamily="34" charset="0"/>
              </a:rPr>
              <a:t>olam</a:t>
            </a:r>
            <a:r>
              <a:rPr lang="en-US" sz="1800" dirty="0">
                <a:latin typeface="Arial" panose="020B0604020202020204" pitchFamily="34" charset="0"/>
              </a:rPr>
              <a:t>, tzedakah</a:t>
            </a:r>
            <a:endParaRPr lang="en-US" sz="1800" b="0" i="0" dirty="0">
              <a:effectLst/>
              <a:latin typeface="Arial" panose="020B0604020202020204" pitchFamily="34" charset="0"/>
            </a:endParaRPr>
          </a:p>
        </p:txBody>
      </p:sp>
    </p:spTree>
    <p:extLst>
      <p:ext uri="{BB962C8B-B14F-4D97-AF65-F5344CB8AC3E}">
        <p14:creationId xmlns:p14="http://schemas.microsoft.com/office/powerpoint/2010/main" val="3274766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0314DE60-C7ED-392E-F525-3405AE03B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56" b="1480"/>
          <a:stretch/>
        </p:blipFill>
        <p:spPr bwMode="auto">
          <a:xfrm>
            <a:off x="6076848" y="3022353"/>
            <a:ext cx="6074545" cy="38611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AE37C0-38CF-7B66-D641-98F3ECBC93CE}"/>
              </a:ext>
            </a:extLst>
          </p:cNvPr>
          <p:cNvSpPr>
            <a:spLocks noGrp="1"/>
          </p:cNvSpPr>
          <p:nvPr>
            <p:ph idx="1"/>
          </p:nvPr>
        </p:nvSpPr>
        <p:spPr>
          <a:xfrm>
            <a:off x="5030504" y="812800"/>
            <a:ext cx="6323296" cy="5364163"/>
          </a:xfrm>
        </p:spPr>
        <p:txBody>
          <a:bodyPr>
            <a:normAutofit/>
          </a:bodyPr>
          <a:lstStyle/>
          <a:p>
            <a:pPr marL="0" indent="0">
              <a:buNone/>
            </a:pPr>
            <a:endParaRPr lang="en-US" sz="2000" b="0" i="0">
              <a:effectLst/>
              <a:latin typeface="Arial" panose="020B0604020202020204" pitchFamily="34" charset="0"/>
            </a:endParaRPr>
          </a:p>
          <a:p>
            <a:pPr marL="0" indent="0">
              <a:buNone/>
            </a:pPr>
            <a:endParaRPr lang="en-US" sz="2000" dirty="0"/>
          </a:p>
        </p:txBody>
      </p:sp>
      <p:pic>
        <p:nvPicPr>
          <p:cNvPr id="8" name="Picture 7">
            <a:extLst>
              <a:ext uri="{FF2B5EF4-FFF2-40B4-BE49-F238E27FC236}">
                <a16:creationId xmlns:a16="http://schemas.microsoft.com/office/drawing/2014/main" id="{BF62D523-5C5B-48DC-DCF7-3FD6DE0B8C98}"/>
              </a:ext>
            </a:extLst>
          </p:cNvPr>
          <p:cNvPicPr>
            <a:picLocks noChangeAspect="1"/>
          </p:cNvPicPr>
          <p:nvPr/>
        </p:nvPicPr>
        <p:blipFill>
          <a:blip r:embed="rId4"/>
          <a:stretch>
            <a:fillRect/>
          </a:stretch>
        </p:blipFill>
        <p:spPr>
          <a:xfrm>
            <a:off x="21455" y="3157350"/>
            <a:ext cx="6074545" cy="3726184"/>
          </a:xfrm>
          <a:prstGeom prst="rect">
            <a:avLst/>
          </a:prstGeom>
        </p:spPr>
      </p:pic>
      <p:pic>
        <p:nvPicPr>
          <p:cNvPr id="10" name="Picture 9">
            <a:extLst>
              <a:ext uri="{FF2B5EF4-FFF2-40B4-BE49-F238E27FC236}">
                <a16:creationId xmlns:a16="http://schemas.microsoft.com/office/drawing/2014/main" id="{62A23D9E-395B-C6FB-67C9-A2DC6AC40E3C}"/>
              </a:ext>
            </a:extLst>
          </p:cNvPr>
          <p:cNvPicPr>
            <a:picLocks noChangeAspect="1"/>
          </p:cNvPicPr>
          <p:nvPr/>
        </p:nvPicPr>
        <p:blipFill>
          <a:blip r:embed="rId5"/>
          <a:stretch>
            <a:fillRect/>
          </a:stretch>
        </p:blipFill>
        <p:spPr>
          <a:xfrm>
            <a:off x="5886987" y="-1"/>
            <a:ext cx="6305013" cy="3157349"/>
          </a:xfrm>
          <a:prstGeom prst="rect">
            <a:avLst/>
          </a:prstGeom>
        </p:spPr>
      </p:pic>
      <p:pic>
        <p:nvPicPr>
          <p:cNvPr id="12" name="Picture 11">
            <a:extLst>
              <a:ext uri="{FF2B5EF4-FFF2-40B4-BE49-F238E27FC236}">
                <a16:creationId xmlns:a16="http://schemas.microsoft.com/office/drawing/2014/main" id="{5CA1845A-2B0A-B9BD-79BF-1893C494FDE0}"/>
              </a:ext>
            </a:extLst>
          </p:cNvPr>
          <p:cNvPicPr>
            <a:picLocks noChangeAspect="1"/>
          </p:cNvPicPr>
          <p:nvPr/>
        </p:nvPicPr>
        <p:blipFill>
          <a:blip r:embed="rId6"/>
          <a:stretch>
            <a:fillRect/>
          </a:stretch>
        </p:blipFill>
        <p:spPr>
          <a:xfrm>
            <a:off x="40607" y="0"/>
            <a:ext cx="6055393" cy="3157349"/>
          </a:xfrm>
          <a:prstGeom prst="rect">
            <a:avLst/>
          </a:prstGeom>
        </p:spPr>
      </p:pic>
      <p:sp>
        <p:nvSpPr>
          <p:cNvPr id="15" name="TextBox 14">
            <a:extLst>
              <a:ext uri="{FF2B5EF4-FFF2-40B4-BE49-F238E27FC236}">
                <a16:creationId xmlns:a16="http://schemas.microsoft.com/office/drawing/2014/main" id="{BAACDB17-F71B-88DC-3DD4-07F8121AB0FE}"/>
              </a:ext>
            </a:extLst>
          </p:cNvPr>
          <p:cNvSpPr txBox="1"/>
          <p:nvPr/>
        </p:nvSpPr>
        <p:spPr>
          <a:xfrm>
            <a:off x="6167410" y="3386024"/>
            <a:ext cx="2660904" cy="523220"/>
          </a:xfrm>
          <a:prstGeom prst="rect">
            <a:avLst/>
          </a:prstGeom>
          <a:noFill/>
        </p:spPr>
        <p:txBody>
          <a:bodyPr wrap="square" rtlCol="0">
            <a:spAutoFit/>
          </a:bodyPr>
          <a:lstStyle/>
          <a:p>
            <a:r>
              <a:rPr lang="en-US" sz="2800" dirty="0"/>
              <a:t>The Synagogue</a:t>
            </a:r>
          </a:p>
        </p:txBody>
      </p:sp>
    </p:spTree>
    <p:extLst>
      <p:ext uri="{BB962C8B-B14F-4D97-AF65-F5344CB8AC3E}">
        <p14:creationId xmlns:p14="http://schemas.microsoft.com/office/powerpoint/2010/main" val="378300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5033-574A-4632-48FC-1C87A2B58175}"/>
              </a:ext>
            </a:extLst>
          </p:cNvPr>
          <p:cNvSpPr>
            <a:spLocks noGrp="1"/>
          </p:cNvSpPr>
          <p:nvPr>
            <p:ph type="title"/>
          </p:nvPr>
        </p:nvSpPr>
        <p:spPr>
          <a:xfrm>
            <a:off x="841249" y="539578"/>
            <a:ext cx="5981278" cy="1684638"/>
          </a:xfrm>
        </p:spPr>
        <p:txBody>
          <a:bodyPr>
            <a:normAutofit/>
          </a:bodyPr>
          <a:lstStyle/>
          <a:p>
            <a:r>
              <a:rPr lang="en-US" sz="4000"/>
              <a:t>Rabbis</a:t>
            </a:r>
            <a:endParaRPr lang="en-US" sz="4000" dirty="0"/>
          </a:p>
        </p:txBody>
      </p:sp>
      <p:sp>
        <p:nvSpPr>
          <p:cNvPr id="3" name="Content Placeholder 2">
            <a:extLst>
              <a:ext uri="{FF2B5EF4-FFF2-40B4-BE49-F238E27FC236}">
                <a16:creationId xmlns:a16="http://schemas.microsoft.com/office/drawing/2014/main" id="{4A0A42CC-CD4B-0B88-555A-53812E1B900D}"/>
              </a:ext>
            </a:extLst>
          </p:cNvPr>
          <p:cNvSpPr>
            <a:spLocks noGrp="1"/>
          </p:cNvSpPr>
          <p:nvPr>
            <p:ph idx="1"/>
          </p:nvPr>
        </p:nvSpPr>
        <p:spPr>
          <a:xfrm>
            <a:off x="838201" y="1903446"/>
            <a:ext cx="5981278" cy="4196674"/>
          </a:xfrm>
        </p:spPr>
        <p:txBody>
          <a:bodyPr>
            <a:noAutofit/>
          </a:bodyPr>
          <a:lstStyle/>
          <a:p>
            <a:r>
              <a:rPr lang="en-US" b="0" i="0">
                <a:effectLst/>
              </a:rPr>
              <a:t>Rabbis Are Leaders </a:t>
            </a:r>
          </a:p>
          <a:p>
            <a:r>
              <a:rPr lang="en-US" b="0" i="1">
                <a:effectLst/>
              </a:rPr>
              <a:t>Rabbi</a:t>
            </a:r>
            <a:r>
              <a:rPr lang="en-US" b="0" i="0">
                <a:effectLst/>
              </a:rPr>
              <a:t> is Hebrew for “master” or “teacher,” and a </a:t>
            </a:r>
            <a:r>
              <a:rPr lang="en-US" b="0" i="0" u="sng">
                <a:effectLst/>
                <a:hlinkClick r:id="rId2" tooltip="What Is a Rabbi?"/>
              </a:rPr>
              <a:t>rabbi</a:t>
            </a:r>
            <a:r>
              <a:rPr lang="en-US" b="0" i="0">
                <a:effectLst/>
              </a:rPr>
              <a:t> is a learned Jew who guides other Jews in their Torah study, mitzvah observance, and service of G‑d.</a:t>
            </a:r>
          </a:p>
          <a:p>
            <a:r>
              <a:rPr lang="en-US"/>
              <a:t>Can be any gender. A rabbi can look like me—or can look like what you may envision as a traditional Rabbi, a man with a long beard</a:t>
            </a:r>
          </a:p>
          <a:p>
            <a:r>
              <a:rPr lang="en-US"/>
              <a:t>Title earned from studying </a:t>
            </a:r>
            <a:endParaRPr lang="en-US" dirty="0"/>
          </a:p>
        </p:txBody>
      </p:sp>
      <p:pic>
        <p:nvPicPr>
          <p:cNvPr id="2052" name="Picture 4" descr="Rabbi Chaim Block | strength">
            <a:extLst>
              <a:ext uri="{FF2B5EF4-FFF2-40B4-BE49-F238E27FC236}">
                <a16:creationId xmlns:a16="http://schemas.microsoft.com/office/drawing/2014/main" id="{84FFC5E3-BDEF-742C-3A98-3DF076F3EC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1074" y="168876"/>
            <a:ext cx="3295878" cy="26505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996B89C-F0BD-801A-6646-9CEA8DC9B7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82" b="-1"/>
          <a:stretch/>
        </p:blipFill>
        <p:spPr bwMode="auto">
          <a:xfrm>
            <a:off x="7513240" y="3069771"/>
            <a:ext cx="4292429" cy="34943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2E23397-7F37-8F9A-456B-6E2A44B2FB1B}"/>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14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E4AA-C5CD-2F1E-4941-6CCC5EDC547D}"/>
              </a:ext>
            </a:extLst>
          </p:cNvPr>
          <p:cNvSpPr>
            <a:spLocks noGrp="1"/>
          </p:cNvSpPr>
          <p:nvPr>
            <p:ph type="title"/>
          </p:nvPr>
        </p:nvSpPr>
        <p:spPr>
          <a:xfrm>
            <a:off x="233266" y="0"/>
            <a:ext cx="10800103" cy="1258277"/>
          </a:xfrm>
        </p:spPr>
        <p:txBody>
          <a:bodyPr>
            <a:normAutofit/>
          </a:bodyPr>
          <a:lstStyle/>
          <a:p>
            <a:r>
              <a:rPr lang="en-US" dirty="0"/>
              <a:t>Observance</a:t>
            </a:r>
          </a:p>
        </p:txBody>
      </p:sp>
      <p:sp>
        <p:nvSpPr>
          <p:cNvPr id="3" name="Content Placeholder 2">
            <a:extLst>
              <a:ext uri="{FF2B5EF4-FFF2-40B4-BE49-F238E27FC236}">
                <a16:creationId xmlns:a16="http://schemas.microsoft.com/office/drawing/2014/main" id="{9D71CC91-530E-39B0-03AB-945F9A3EA95F}"/>
              </a:ext>
            </a:extLst>
          </p:cNvPr>
          <p:cNvSpPr>
            <a:spLocks noGrp="1"/>
          </p:cNvSpPr>
          <p:nvPr>
            <p:ph idx="1"/>
          </p:nvPr>
        </p:nvSpPr>
        <p:spPr>
          <a:xfrm>
            <a:off x="233266" y="936187"/>
            <a:ext cx="8097934" cy="5873262"/>
          </a:xfrm>
        </p:spPr>
        <p:txBody>
          <a:bodyPr>
            <a:normAutofit/>
          </a:bodyPr>
          <a:lstStyle/>
          <a:p>
            <a:r>
              <a:rPr lang="en-US" sz="1900" dirty="0"/>
              <a:t>Range of Jewish practice</a:t>
            </a:r>
          </a:p>
          <a:p>
            <a:pPr lvl="1"/>
            <a:r>
              <a:rPr lang="en-US" sz="1500" dirty="0"/>
              <a:t>Reform Judaism          Orthodox-most traditional, other traditional forms known as “Chabad” and “</a:t>
            </a:r>
            <a:r>
              <a:rPr lang="en-US" sz="1500" dirty="0" err="1"/>
              <a:t>Hasadic</a:t>
            </a:r>
            <a:r>
              <a:rPr lang="en-US" sz="1500" dirty="0"/>
              <a:t>”</a:t>
            </a:r>
          </a:p>
          <a:p>
            <a:pPr lvl="1"/>
            <a:r>
              <a:rPr lang="en-US" sz="1500" dirty="0"/>
              <a:t>Conservative- “in-between”</a:t>
            </a:r>
          </a:p>
          <a:p>
            <a:r>
              <a:rPr lang="en-US" sz="1900" dirty="0"/>
              <a:t>Dress</a:t>
            </a:r>
          </a:p>
          <a:p>
            <a:pPr lvl="1"/>
            <a:r>
              <a:rPr lang="en-US" sz="1500" dirty="0"/>
              <a:t>Some Jews dress modestly, women wear long skirts, men in long beards with kippah or hat always, married women may have scarves, wigs or hats covering their hair </a:t>
            </a:r>
          </a:p>
          <a:p>
            <a:pPr lvl="1"/>
            <a:r>
              <a:rPr lang="en-US" sz="1500" dirty="0"/>
              <a:t>Others, wear modern dress, don’t wear kippahs or any distinguishing clothing</a:t>
            </a:r>
          </a:p>
          <a:p>
            <a:pPr lvl="1"/>
            <a:r>
              <a:rPr lang="en-US" sz="1500" dirty="0"/>
              <a:t>Symbols: Star of David, Chai</a:t>
            </a:r>
          </a:p>
          <a:p>
            <a:pPr lvl="1"/>
            <a:r>
              <a:rPr lang="en-US" sz="1600" dirty="0"/>
              <a:t>Prayer shawls while praying (Tallit or tallis)</a:t>
            </a:r>
          </a:p>
          <a:p>
            <a:r>
              <a:rPr lang="en-US" sz="1900" dirty="0"/>
              <a:t>Sabbath-also a range of observance</a:t>
            </a:r>
          </a:p>
          <a:p>
            <a:pPr lvl="1"/>
            <a:r>
              <a:rPr lang="en-US" sz="1500" dirty="0"/>
              <a:t>Begins on Friday night at Sundown</a:t>
            </a:r>
          </a:p>
          <a:p>
            <a:pPr lvl="1"/>
            <a:r>
              <a:rPr lang="en-US" sz="1500" dirty="0"/>
              <a:t>No electricity, cars, phones, until Saturday night at sundown for Orthodox</a:t>
            </a:r>
          </a:p>
          <a:p>
            <a:pPr lvl="1"/>
            <a:r>
              <a:rPr lang="en-US" sz="1500" dirty="0"/>
              <a:t>Synagogue serves on Friday night and Saturday morning</a:t>
            </a:r>
          </a:p>
        </p:txBody>
      </p:sp>
      <p:pic>
        <p:nvPicPr>
          <p:cNvPr id="6146" name="Picture 2" descr="Photo Of Man Wearing A KIppah · Free Stock Photo">
            <a:extLst>
              <a:ext uri="{FF2B5EF4-FFF2-40B4-BE49-F238E27FC236}">
                <a16:creationId xmlns:a16="http://schemas.microsoft.com/office/drawing/2014/main" id="{BD76860C-0968-E278-D835-D021EC33F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7" r="17375"/>
          <a:stretch/>
        </p:blipFill>
        <p:spPr bwMode="auto">
          <a:xfrm>
            <a:off x="9013455" y="305779"/>
            <a:ext cx="2817779" cy="2245344"/>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ichel | Jewish Head Covering">
            <a:extLst>
              <a:ext uri="{FF2B5EF4-FFF2-40B4-BE49-F238E27FC236}">
                <a16:creationId xmlns:a16="http://schemas.microsoft.com/office/drawing/2014/main" id="{80C389AC-3405-1A5E-A7DE-072280442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106" y="2180507"/>
            <a:ext cx="1601630" cy="24068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llit for Man, Jewish Gift, High ...">
            <a:extLst>
              <a:ext uri="{FF2B5EF4-FFF2-40B4-BE49-F238E27FC236}">
                <a16:creationId xmlns:a16="http://schemas.microsoft.com/office/drawing/2014/main" id="{CBAED721-16A0-372D-A9E6-5B6ABA5B0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479" y="3816301"/>
            <a:ext cx="1743075" cy="261937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0C8EFED7-49FD-62B4-F5FE-9A7361EFFDBD}"/>
              </a:ext>
            </a:extLst>
          </p:cNvPr>
          <p:cNvSpPr/>
          <p:nvPr/>
        </p:nvSpPr>
        <p:spPr>
          <a:xfrm>
            <a:off x="2379058" y="1340329"/>
            <a:ext cx="291313" cy="881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6768A2-FC9F-E23F-FAF2-9DF87FBF7351}"/>
              </a:ext>
            </a:extLst>
          </p:cNvPr>
          <p:cNvPicPr>
            <a:picLocks noChangeAspect="1"/>
          </p:cNvPicPr>
          <p:nvPr/>
        </p:nvPicPr>
        <p:blipFill>
          <a:blip r:embed="rId6"/>
          <a:stretch>
            <a:fillRect/>
          </a:stretch>
        </p:blipFill>
        <p:spPr>
          <a:xfrm>
            <a:off x="5069992" y="5367886"/>
            <a:ext cx="1249551" cy="1333500"/>
          </a:xfrm>
          <a:prstGeom prst="rect">
            <a:avLst/>
          </a:prstGeom>
        </p:spPr>
      </p:pic>
      <p:pic>
        <p:nvPicPr>
          <p:cNvPr id="8" name="Picture 7">
            <a:extLst>
              <a:ext uri="{FF2B5EF4-FFF2-40B4-BE49-F238E27FC236}">
                <a16:creationId xmlns:a16="http://schemas.microsoft.com/office/drawing/2014/main" id="{4D25100D-6068-A234-7207-294E14AB3990}"/>
              </a:ext>
            </a:extLst>
          </p:cNvPr>
          <p:cNvPicPr>
            <a:picLocks noChangeAspect="1"/>
          </p:cNvPicPr>
          <p:nvPr/>
        </p:nvPicPr>
        <p:blipFill>
          <a:blip r:embed="rId7"/>
          <a:stretch>
            <a:fillRect/>
          </a:stretch>
        </p:blipFill>
        <p:spPr>
          <a:xfrm>
            <a:off x="3867012" y="5367886"/>
            <a:ext cx="1190625" cy="1333500"/>
          </a:xfrm>
          <a:prstGeom prst="rect">
            <a:avLst/>
          </a:prstGeom>
        </p:spPr>
      </p:pic>
      <p:sp>
        <p:nvSpPr>
          <p:cNvPr id="9" name="Rectangle 8">
            <a:extLst>
              <a:ext uri="{FF2B5EF4-FFF2-40B4-BE49-F238E27FC236}">
                <a16:creationId xmlns:a16="http://schemas.microsoft.com/office/drawing/2014/main" id="{3F03C9D1-F148-908B-E24B-233775309727}"/>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53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B256-28E3-4B42-6FC9-145E278A69F2}"/>
              </a:ext>
            </a:extLst>
          </p:cNvPr>
          <p:cNvSpPr>
            <a:spLocks noGrp="1"/>
          </p:cNvSpPr>
          <p:nvPr>
            <p:ph type="title"/>
          </p:nvPr>
        </p:nvSpPr>
        <p:spPr/>
        <p:txBody>
          <a:bodyPr/>
          <a:lstStyle/>
          <a:p>
            <a:r>
              <a:rPr lang="en-US" sz="4400" dirty="0"/>
              <a:t>Kosher/kashrut</a:t>
            </a:r>
            <a:endParaRPr lang="en-US" dirty="0"/>
          </a:p>
        </p:txBody>
      </p:sp>
      <p:sp>
        <p:nvSpPr>
          <p:cNvPr id="3" name="Content Placeholder 2">
            <a:extLst>
              <a:ext uri="{FF2B5EF4-FFF2-40B4-BE49-F238E27FC236}">
                <a16:creationId xmlns:a16="http://schemas.microsoft.com/office/drawing/2014/main" id="{9AD5223D-B7CF-2439-29A6-8DDA243F711B}"/>
              </a:ext>
            </a:extLst>
          </p:cNvPr>
          <p:cNvSpPr>
            <a:spLocks noGrp="1"/>
          </p:cNvSpPr>
          <p:nvPr>
            <p:ph idx="1"/>
          </p:nvPr>
        </p:nvSpPr>
        <p:spPr/>
        <p:txBody>
          <a:bodyPr/>
          <a:lstStyle/>
          <a:p>
            <a:pPr lvl="1"/>
            <a:r>
              <a:rPr lang="en-US" sz="1500" dirty="0"/>
              <a:t>Comes from the Torah (Leviticus and Deuteronomy)</a:t>
            </a:r>
          </a:p>
          <a:p>
            <a:pPr lvl="1"/>
            <a:r>
              <a:rPr lang="en-US" sz="1500" dirty="0"/>
              <a:t>Shows obedience to God, self-control, and respect/humane treating of animals</a:t>
            </a:r>
          </a:p>
          <a:p>
            <a:pPr lvl="1"/>
            <a:r>
              <a:rPr lang="en-US" sz="1500" dirty="0"/>
              <a:t>Kept in many different ways by Jews, and some do not keep it at all</a:t>
            </a:r>
          </a:p>
          <a:p>
            <a:pPr lvl="1"/>
            <a:r>
              <a:rPr lang="en-US" sz="1500" dirty="0"/>
              <a:t>No Pork or shellfish</a:t>
            </a:r>
          </a:p>
          <a:p>
            <a:pPr lvl="1"/>
            <a:r>
              <a:rPr lang="en-US" sz="1500" dirty="0"/>
              <a:t>No mixing of milk and meat</a:t>
            </a:r>
          </a:p>
          <a:p>
            <a:pPr lvl="1"/>
            <a:r>
              <a:rPr lang="en-US" sz="1500" dirty="0"/>
              <a:t>Meat must be butchered in humane way with strict specifications</a:t>
            </a:r>
          </a:p>
          <a:p>
            <a:pPr lvl="1"/>
            <a:r>
              <a:rPr lang="en-US" sz="1500" dirty="0" err="1"/>
              <a:t>Heckshers</a:t>
            </a:r>
            <a:r>
              <a:rPr lang="en-US" sz="1500" dirty="0"/>
              <a:t>-labels on food saying it is kosher</a:t>
            </a:r>
          </a:p>
          <a:p>
            <a:pPr lvl="1"/>
            <a:endParaRPr lang="en-US" sz="1500" dirty="0"/>
          </a:p>
          <a:p>
            <a:endParaRPr lang="en-US" dirty="0"/>
          </a:p>
        </p:txBody>
      </p:sp>
      <p:pic>
        <p:nvPicPr>
          <p:cNvPr id="5" name="Picture 4">
            <a:extLst>
              <a:ext uri="{FF2B5EF4-FFF2-40B4-BE49-F238E27FC236}">
                <a16:creationId xmlns:a16="http://schemas.microsoft.com/office/drawing/2014/main" id="{57BB890F-F4A2-482C-E17B-6B3596308CB6}"/>
              </a:ext>
            </a:extLst>
          </p:cNvPr>
          <p:cNvPicPr>
            <a:picLocks noChangeAspect="1"/>
          </p:cNvPicPr>
          <p:nvPr/>
        </p:nvPicPr>
        <p:blipFill>
          <a:blip r:embed="rId3"/>
          <a:stretch>
            <a:fillRect/>
          </a:stretch>
        </p:blipFill>
        <p:spPr>
          <a:xfrm>
            <a:off x="6886519" y="537712"/>
            <a:ext cx="4680562" cy="980388"/>
          </a:xfrm>
          <a:prstGeom prst="rect">
            <a:avLst/>
          </a:prstGeom>
        </p:spPr>
      </p:pic>
      <p:pic>
        <p:nvPicPr>
          <p:cNvPr id="7" name="Picture 6">
            <a:extLst>
              <a:ext uri="{FF2B5EF4-FFF2-40B4-BE49-F238E27FC236}">
                <a16:creationId xmlns:a16="http://schemas.microsoft.com/office/drawing/2014/main" id="{9EBB59E1-9E7E-0D5E-60F9-20BD5B2A3F5E}"/>
              </a:ext>
            </a:extLst>
          </p:cNvPr>
          <p:cNvPicPr>
            <a:picLocks noChangeAspect="1"/>
          </p:cNvPicPr>
          <p:nvPr/>
        </p:nvPicPr>
        <p:blipFill>
          <a:blip r:embed="rId4"/>
          <a:stretch>
            <a:fillRect/>
          </a:stretch>
        </p:blipFill>
        <p:spPr>
          <a:xfrm>
            <a:off x="3754617" y="4001294"/>
            <a:ext cx="4343400" cy="2552700"/>
          </a:xfrm>
          <a:prstGeom prst="rect">
            <a:avLst/>
          </a:prstGeom>
        </p:spPr>
      </p:pic>
      <p:sp>
        <p:nvSpPr>
          <p:cNvPr id="8" name="Rectangle 7">
            <a:extLst>
              <a:ext uri="{FF2B5EF4-FFF2-40B4-BE49-F238E27FC236}">
                <a16:creationId xmlns:a16="http://schemas.microsoft.com/office/drawing/2014/main" id="{FD2C5FAF-8D3E-261A-4884-FC34CB72A71F}"/>
              </a:ext>
            </a:extLst>
          </p:cNvPr>
          <p:cNvSpPr/>
          <p:nvPr/>
        </p:nvSpPr>
        <p:spPr>
          <a:xfrm>
            <a:off x="138223" y="127591"/>
            <a:ext cx="11929730" cy="6581553"/>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776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3970DBBA46014E8C15943F51097B58" ma:contentTypeVersion="18" ma:contentTypeDescription="Create a new document." ma:contentTypeScope="" ma:versionID="8e40c21a72614d490cadd993c5821026">
  <xsd:schema xmlns:xsd="http://www.w3.org/2001/XMLSchema" xmlns:xs="http://www.w3.org/2001/XMLSchema" xmlns:p="http://schemas.microsoft.com/office/2006/metadata/properties" xmlns:ns2="d408bbc2-c377-4b93-9879-3496ba20c142" xmlns:ns3="64601347-68b0-4ded-a4a9-3be912f3564c" targetNamespace="http://schemas.microsoft.com/office/2006/metadata/properties" ma:root="true" ma:fieldsID="d93081b4955a7001e8fc541f0b51456c" ns2:_="" ns3:_="">
    <xsd:import namespace="d408bbc2-c377-4b93-9879-3496ba20c142"/>
    <xsd:import namespace="64601347-68b0-4ded-a4a9-3be912f356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08bbc2-c377-4b93-9879-3496ba20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73278d9-2403-4d8a-9fbe-8319632ed1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601347-68b0-4ded-a4a9-3be912f356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58199b-64af-451e-8094-a5d2982f1ac6}" ma:internalName="TaxCatchAll" ma:showField="CatchAllData" ma:web="64601347-68b0-4ded-a4a9-3be912f356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601347-68b0-4ded-a4a9-3be912f3564c" xsi:nil="true"/>
    <lcf76f155ced4ddcb4097134ff3c332f xmlns="d408bbc2-c377-4b93-9879-3496ba20c14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48A78B-BBFA-476B-B624-D1CAB2AB1F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08bbc2-c377-4b93-9879-3496ba20c142"/>
    <ds:schemaRef ds:uri="64601347-68b0-4ded-a4a9-3be912f35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68726E-6E08-40F9-92B4-787377905B81}">
  <ds:schemaRefs>
    <ds:schemaRef ds:uri="http://schemas.microsoft.com/sharepoint/v3/contenttype/forms"/>
  </ds:schemaRefs>
</ds:datastoreItem>
</file>

<file path=customXml/itemProps3.xml><?xml version="1.0" encoding="utf-8"?>
<ds:datastoreItem xmlns:ds="http://schemas.openxmlformats.org/officeDocument/2006/customXml" ds:itemID="{21E122AE-5F6F-4837-A38B-0408E3B70C3E}">
  <ds:schemaRefs>
    <ds:schemaRef ds:uri="http://schemas.microsoft.com/office/2006/documentManagement/types"/>
    <ds:schemaRef ds:uri="http://purl.org/dc/terms/"/>
    <ds:schemaRef ds:uri="http://www.w3.org/XML/1998/namespace"/>
    <ds:schemaRef ds:uri="http://purl.org/dc/dcmitype/"/>
    <ds:schemaRef ds:uri="http://schemas.microsoft.com/office/infopath/2007/PartnerControls"/>
    <ds:schemaRef ds:uri="64601347-68b0-4ded-a4a9-3be912f3564c"/>
    <ds:schemaRef ds:uri="http://purl.org/dc/elements/1.1/"/>
    <ds:schemaRef ds:uri="http://schemas.microsoft.com/office/2006/metadata/properties"/>
    <ds:schemaRef ds:uri="http://schemas.openxmlformats.org/package/2006/metadata/core-properties"/>
    <ds:schemaRef ds:uri="d408bbc2-c377-4b93-9879-3496ba20c142"/>
  </ds:schemaRefs>
</ds:datastoreItem>
</file>

<file path=docProps/app.xml><?xml version="1.0" encoding="utf-8"?>
<Properties xmlns="http://schemas.openxmlformats.org/officeDocument/2006/extended-properties" xmlns:vt="http://schemas.openxmlformats.org/officeDocument/2006/docPropsVTypes">
  <TotalTime>12686</TotalTime>
  <Words>1724</Words>
  <Application>Microsoft Office PowerPoint</Application>
  <PresentationFormat>Widescreen</PresentationFormat>
  <Paragraphs>178</Paragraphs>
  <Slides>32</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Aptos</vt:lpstr>
      <vt:lpstr>Aptos Display</vt:lpstr>
      <vt:lpstr>arial</vt:lpstr>
      <vt:lpstr>arial</vt:lpstr>
      <vt:lpstr>Calibri</vt:lpstr>
      <vt:lpstr>Montserrat Classic</vt:lpstr>
      <vt:lpstr>neue-haas-grotesk-display</vt:lpstr>
      <vt:lpstr>ui-sans-serif</vt:lpstr>
      <vt:lpstr>Office Theme</vt:lpstr>
      <vt:lpstr>Acrobat Document</vt:lpstr>
      <vt:lpstr>Title VI Learning Series UTSA</vt:lpstr>
      <vt:lpstr>Agenda</vt:lpstr>
      <vt:lpstr>Introductions</vt:lpstr>
      <vt:lpstr>Identity</vt:lpstr>
      <vt:lpstr>Beliefs</vt:lpstr>
      <vt:lpstr>PowerPoint Presentation</vt:lpstr>
      <vt:lpstr>Rabbis</vt:lpstr>
      <vt:lpstr>Observance</vt:lpstr>
      <vt:lpstr>Kosher/kashrut</vt:lpstr>
      <vt:lpstr>PowerPoint Presentation</vt:lpstr>
      <vt:lpstr>PowerPoint Presentation</vt:lpstr>
      <vt:lpstr>Relationship with Israel </vt:lpstr>
      <vt:lpstr>Zionism</vt:lpstr>
      <vt:lpstr>Who is a Jew?</vt:lpstr>
      <vt:lpstr>PowerPoint Presentation</vt:lpstr>
      <vt:lpstr>PowerPoint Presentation</vt:lpstr>
      <vt:lpstr>PowerPoint Presentation</vt:lpstr>
      <vt:lpstr>PowerPoint Presentation</vt:lpstr>
      <vt:lpstr>Antisemitism</vt:lpstr>
      <vt:lpstr>PowerPoint Presentation</vt:lpstr>
      <vt:lpstr> Tropes Antisemitic stereotypes that repeat throughout history </vt:lpstr>
      <vt:lpstr>Antisemitism on the rise</vt:lpstr>
      <vt:lpstr>PowerPoint Presentation</vt:lpstr>
      <vt:lpstr>PowerPoint Presentation</vt:lpstr>
      <vt:lpstr>Conspiracy Theories</vt:lpstr>
      <vt:lpstr>PowerPoint Presentation</vt:lpstr>
      <vt:lpstr>PowerPoint Presentation</vt:lpstr>
      <vt:lpstr>What can you do?</vt:lpstr>
      <vt:lpstr>Questions?</vt:lpstr>
      <vt:lpstr>Schools Under Investigation for VI Violations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dc:creator>
  <cp:lastModifiedBy>Monse Pena</cp:lastModifiedBy>
  <cp:revision>2</cp:revision>
  <cp:lastPrinted>2024-09-13T16:13:28Z</cp:lastPrinted>
  <dcterms:created xsi:type="dcterms:W3CDTF">2024-08-05T16:32:45Z</dcterms:created>
  <dcterms:modified xsi:type="dcterms:W3CDTF">2025-08-28T21:07:48Z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0x010100523970DBBA46014E8C15943F51097B58</vt:lpwstr>
  </property>
  <property fmtid="{D5CDD505-2E9C-101B-9397-08002B2CF9AE}" pid="3" name="MediaServiceImageTags">
    <vt:lpwstr/>
  </property>
</Properties>
</file>